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5"/>
  </p:notesMasterIdLst>
  <p:handoutMasterIdLst>
    <p:handoutMasterId r:id="rId46"/>
  </p:handoutMasterIdLst>
  <p:sldIdLst>
    <p:sldId id="257" r:id="rId2"/>
    <p:sldId id="258" r:id="rId3"/>
    <p:sldId id="313" r:id="rId4"/>
    <p:sldId id="314" r:id="rId5"/>
    <p:sldId id="260" r:id="rId6"/>
    <p:sldId id="261" r:id="rId7"/>
    <p:sldId id="262" r:id="rId8"/>
    <p:sldId id="263" r:id="rId9"/>
    <p:sldId id="317" r:id="rId10"/>
    <p:sldId id="318" r:id="rId11"/>
    <p:sldId id="277" r:id="rId12"/>
    <p:sldId id="289" r:id="rId13"/>
    <p:sldId id="274" r:id="rId14"/>
    <p:sldId id="290" r:id="rId15"/>
    <p:sldId id="275" r:id="rId16"/>
    <p:sldId id="265" r:id="rId17"/>
    <p:sldId id="276" r:id="rId18"/>
    <p:sldId id="303" r:id="rId19"/>
    <p:sldId id="301" r:id="rId20"/>
    <p:sldId id="266" r:id="rId21"/>
    <p:sldId id="316" r:id="rId22"/>
    <p:sldId id="292" r:id="rId23"/>
    <p:sldId id="283" r:id="rId24"/>
    <p:sldId id="267" r:id="rId25"/>
    <p:sldId id="268" r:id="rId26"/>
    <p:sldId id="282" r:id="rId27"/>
    <p:sldId id="286" r:id="rId28"/>
    <p:sldId id="285" r:id="rId29"/>
    <p:sldId id="281" r:id="rId30"/>
    <p:sldId id="305" r:id="rId31"/>
    <p:sldId id="306" r:id="rId32"/>
    <p:sldId id="307" r:id="rId33"/>
    <p:sldId id="308" r:id="rId34"/>
    <p:sldId id="287" r:id="rId35"/>
    <p:sldId id="280" r:id="rId36"/>
    <p:sldId id="310" r:id="rId37"/>
    <p:sldId id="284" r:id="rId38"/>
    <p:sldId id="288" r:id="rId39"/>
    <p:sldId id="294" r:id="rId40"/>
    <p:sldId id="271" r:id="rId41"/>
    <p:sldId id="298" r:id="rId42"/>
    <p:sldId id="297" r:id="rId43"/>
    <p:sldId id="311" r:id="rId4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750C85-1E5B-4ED1-A36D-90A116A29A1A}">
          <p14:sldIdLst>
            <p14:sldId id="257"/>
            <p14:sldId id="258"/>
            <p14:sldId id="313"/>
            <p14:sldId id="314"/>
            <p14:sldId id="260"/>
            <p14:sldId id="261"/>
            <p14:sldId id="262"/>
            <p14:sldId id="263"/>
            <p14:sldId id="317"/>
            <p14:sldId id="318"/>
            <p14:sldId id="277"/>
            <p14:sldId id="289"/>
            <p14:sldId id="274"/>
            <p14:sldId id="290"/>
            <p14:sldId id="275"/>
            <p14:sldId id="265"/>
            <p14:sldId id="276"/>
            <p14:sldId id="303"/>
            <p14:sldId id="301"/>
            <p14:sldId id="266"/>
            <p14:sldId id="316"/>
            <p14:sldId id="292"/>
            <p14:sldId id="283"/>
            <p14:sldId id="267"/>
            <p14:sldId id="268"/>
            <p14:sldId id="282"/>
            <p14:sldId id="286"/>
            <p14:sldId id="285"/>
            <p14:sldId id="281"/>
            <p14:sldId id="305"/>
            <p14:sldId id="306"/>
            <p14:sldId id="307"/>
            <p14:sldId id="308"/>
            <p14:sldId id="287"/>
          </p14:sldIdLst>
        </p14:section>
        <p14:section name="Untitled Section" id="{268AD714-17BE-45CD-AE26-E7EBAE84F620}">
          <p14:sldIdLst>
            <p14:sldId id="280"/>
            <p14:sldId id="310"/>
            <p14:sldId id="284"/>
            <p14:sldId id="288"/>
            <p14:sldId id="294"/>
            <p14:sldId id="271"/>
            <p14:sldId id="298"/>
            <p14:sldId id="297"/>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20" autoAdjust="0"/>
    <p:restoredTop sz="86475" autoAdjust="0"/>
  </p:normalViewPr>
  <p:slideViewPr>
    <p:cSldViewPr>
      <p:cViewPr varScale="1">
        <p:scale>
          <a:sx n="87" d="100"/>
          <a:sy n="87" d="100"/>
        </p:scale>
        <p:origin x="-648" y="-112"/>
      </p:cViewPr>
      <p:guideLst>
        <p:guide orient="horz" pos="2160"/>
        <p:guide pos="2880"/>
      </p:guideLst>
    </p:cSldViewPr>
  </p:slideViewPr>
  <p:outlineViewPr>
    <p:cViewPr>
      <p:scale>
        <a:sx n="33" d="100"/>
        <a:sy n="33" d="100"/>
      </p:scale>
      <p:origin x="48" y="196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mccaffree:Dropbox:WN%20Sector%20Survey%20(Summer%202013):WA%20County%20&amp;%20Region%20NCC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mccaffree:Dropbox:WN%20Sector%20Survey%20(Summer%202013):WA%20County%20&amp;%20Region%20NCC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txPr>
              <a:bodyPr/>
              <a:lstStyle/>
              <a:p>
                <a:pPr>
                  <a:defRPr sz="1200"/>
                </a:pPr>
                <a:endParaRPr lang="en-US"/>
              </a:p>
            </c:txPr>
            <c:showLegendKey val="0"/>
            <c:showVal val="1"/>
            <c:showCatName val="1"/>
            <c:showSerName val="0"/>
            <c:showPercent val="0"/>
            <c:showBubbleSize val="0"/>
            <c:showLeaderLines val="1"/>
          </c:dLbls>
          <c:cat>
            <c:strRef>
              <c:f>'Region Data'!$D$30:$D$45</c:f>
              <c:strCache>
                <c:ptCount val="16"/>
                <c:pt idx="0">
                  <c:v>King</c:v>
                </c:pt>
                <c:pt idx="1">
                  <c:v>Pierce</c:v>
                </c:pt>
                <c:pt idx="2">
                  <c:v>Snohomish</c:v>
                </c:pt>
                <c:pt idx="3">
                  <c:v>NW Washington</c:v>
                </c:pt>
                <c:pt idx="4">
                  <c:v>Spokane</c:v>
                </c:pt>
                <c:pt idx="5">
                  <c:v>SW Washington</c:v>
                </c:pt>
                <c:pt idx="6">
                  <c:v>South Sound</c:v>
                </c:pt>
                <c:pt idx="7">
                  <c:v>Kitsap</c:v>
                </c:pt>
                <c:pt idx="8">
                  <c:v>S Central WA</c:v>
                </c:pt>
                <c:pt idx="9">
                  <c:v>Central WA</c:v>
                </c:pt>
                <c:pt idx="10">
                  <c:v>Jefferson/Clallam</c:v>
                </c:pt>
                <c:pt idx="11">
                  <c:v>N Central WA</c:v>
                </c:pt>
                <c:pt idx="12">
                  <c:v>Pacific Coast</c:v>
                </c:pt>
                <c:pt idx="13">
                  <c:v>NE Washington</c:v>
                </c:pt>
                <c:pt idx="14">
                  <c:v>SE Washington</c:v>
                </c:pt>
                <c:pt idx="15">
                  <c:v>Walla Walla</c:v>
                </c:pt>
              </c:strCache>
            </c:strRef>
          </c:cat>
          <c:val>
            <c:numRef>
              <c:f>'Region Data'!$E$30:$E$45</c:f>
              <c:numCache>
                <c:formatCode>0%</c:formatCode>
                <c:ptCount val="16"/>
                <c:pt idx="0">
                  <c:v>0.365536789890162</c:v>
                </c:pt>
                <c:pt idx="1">
                  <c:v>0.0961379473249084</c:v>
                </c:pt>
                <c:pt idx="2">
                  <c:v>0.0941301523562064</c:v>
                </c:pt>
                <c:pt idx="3">
                  <c:v>0.0646628085508444</c:v>
                </c:pt>
                <c:pt idx="4">
                  <c:v>0.0597023739222865</c:v>
                </c:pt>
                <c:pt idx="5">
                  <c:v>0.0591118459903153</c:v>
                </c:pt>
                <c:pt idx="6">
                  <c:v>0.0532065666706035</c:v>
                </c:pt>
                <c:pt idx="7">
                  <c:v>0.0370851541277902</c:v>
                </c:pt>
                <c:pt idx="8">
                  <c:v>0.0362584150230306</c:v>
                </c:pt>
                <c:pt idx="9">
                  <c:v>0.0336010393291603</c:v>
                </c:pt>
                <c:pt idx="10">
                  <c:v>0.0242116452108185</c:v>
                </c:pt>
                <c:pt idx="11">
                  <c:v>0.0238573284516358</c:v>
                </c:pt>
                <c:pt idx="12">
                  <c:v>0.0147631982992796</c:v>
                </c:pt>
                <c:pt idx="13">
                  <c:v>0.0136411952285343</c:v>
                </c:pt>
                <c:pt idx="14">
                  <c:v>0.0126963505373804</c:v>
                </c:pt>
                <c:pt idx="15">
                  <c:v>0.0113971890870438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4215530567732"/>
          <c:y val="0.0"/>
          <c:w val="0.323275783528818"/>
          <c:h val="1.0"/>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600346841792"/>
          <c:y val="0.145620922939149"/>
          <c:w val="0.517358104092458"/>
          <c:h val="0.754618035933203"/>
        </c:manualLayout>
      </c:layout>
      <c:pieChart>
        <c:varyColors val="1"/>
        <c:ser>
          <c:idx val="0"/>
          <c:order val="0"/>
          <c:dLbls>
            <c:dLbl>
              <c:idx val="0"/>
              <c:layout>
                <c:manualLayout>
                  <c:x val="0.0589519640519897"/>
                  <c:y val="-0.00286624261321883"/>
                </c:manualLayout>
              </c:layout>
              <c:dLblPos val="bestFit"/>
              <c:showLegendKey val="0"/>
              <c:showVal val="1"/>
              <c:showCatName val="1"/>
              <c:showSerName val="0"/>
              <c:showPercent val="0"/>
              <c:showBubbleSize val="0"/>
            </c:dLbl>
            <c:dLbl>
              <c:idx val="1"/>
              <c:layout>
                <c:manualLayout>
                  <c:x val="0.0628820949887891"/>
                  <c:y val="-0.0229299409057507"/>
                </c:manualLayout>
              </c:layout>
              <c:dLblPos val="bestFit"/>
              <c:showLegendKey val="0"/>
              <c:showVal val="1"/>
              <c:showCatName val="1"/>
              <c:showSerName val="0"/>
              <c:showPercent val="0"/>
              <c:showBubbleSize val="0"/>
            </c:dLbl>
            <c:dLbl>
              <c:idx val="2"/>
              <c:layout>
                <c:manualLayout>
                  <c:x val="-0.110043666230381"/>
                  <c:y val="-0.00859872783965652"/>
                </c:manualLayout>
              </c:layout>
              <c:dLblPos val="bestFit"/>
              <c:showLegendKey val="0"/>
              <c:showVal val="1"/>
              <c:showCatName val="1"/>
              <c:showSerName val="0"/>
              <c:showPercent val="0"/>
              <c:showBubbleSize val="0"/>
            </c:dLbl>
            <c:dLbl>
              <c:idx val="3"/>
              <c:layout>
                <c:manualLayout>
                  <c:x val="-0.0668122259255884"/>
                  <c:y val="-0.0401273965850638"/>
                </c:manualLayout>
              </c:layout>
              <c:tx>
                <c:rich>
                  <a:bodyPr/>
                  <a:lstStyle/>
                  <a:p>
                    <a:r>
                      <a:rPr lang="en-US"/>
                      <a:t>Public </a:t>
                    </a:r>
                    <a:r>
                      <a:rPr lang="en-US" smtClean="0"/>
                      <a:t>Benefit</a:t>
                    </a:r>
                    <a:r>
                      <a:rPr lang="en-US"/>
                      <a:t>, 11%</a:t>
                    </a:r>
                  </a:p>
                </c:rich>
              </c:tx>
              <c:dLblPos val="bestFit"/>
              <c:showLegendKey val="0"/>
              <c:showVal val="1"/>
              <c:showCatName val="1"/>
              <c:showSerName val="0"/>
              <c:showPercent val="0"/>
              <c:showBubbleSize val="0"/>
            </c:dLbl>
            <c:dLbl>
              <c:idx val="4"/>
              <c:layout>
                <c:manualLayout>
                  <c:x val="-0.0903930115463843"/>
                  <c:y val="0.0429936391982826"/>
                </c:manualLayout>
              </c:layout>
              <c:dLblPos val="bestFit"/>
              <c:showLegendKey val="0"/>
              <c:showVal val="1"/>
              <c:showCatName val="1"/>
              <c:showSerName val="0"/>
              <c:showPercent val="0"/>
              <c:showBubbleSize val="0"/>
            </c:dLbl>
            <c:dLbl>
              <c:idx val="5"/>
              <c:layout>
                <c:manualLayout>
                  <c:x val="-0.143449779193175"/>
                  <c:y val="0.109207465073384"/>
                </c:manualLayout>
              </c:layout>
              <c:dLblPos val="bestFit"/>
              <c:showLegendKey val="0"/>
              <c:showVal val="1"/>
              <c:showCatName val="1"/>
              <c:showSerName val="0"/>
              <c:showPercent val="0"/>
              <c:showBubbleSize val="0"/>
            </c:dLbl>
            <c:dLbl>
              <c:idx val="6"/>
              <c:layout>
                <c:manualLayout>
                  <c:x val="-0.13510428540549"/>
                  <c:y val="0.0"/>
                </c:manualLayout>
              </c:layout>
              <c:dLblPos val="bestFit"/>
              <c:showLegendKey val="0"/>
              <c:showVal val="1"/>
              <c:showCatName val="1"/>
              <c:showSerName val="0"/>
              <c:showPercent val="0"/>
              <c:showBubbleSize val="0"/>
            </c:dLbl>
            <c:dLbl>
              <c:idx val="7"/>
              <c:layout>
                <c:manualLayout>
                  <c:x val="0.161135368408772"/>
                  <c:y val="0.0"/>
                </c:manualLayout>
              </c:layout>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'Region Data'!$T$26:$T$33</c:f>
              <c:strCache>
                <c:ptCount val="8"/>
                <c:pt idx="0">
                  <c:v>Human Services</c:v>
                </c:pt>
                <c:pt idx="1">
                  <c:v>Education</c:v>
                </c:pt>
                <c:pt idx="2">
                  <c:v>Arts</c:v>
                </c:pt>
                <c:pt idx="3">
                  <c:v>Public and Societal Benefit</c:v>
                </c:pt>
                <c:pt idx="4">
                  <c:v>Health</c:v>
                </c:pt>
                <c:pt idx="5">
                  <c:v>Religion</c:v>
                </c:pt>
                <c:pt idx="6">
                  <c:v>Environment</c:v>
                </c:pt>
                <c:pt idx="7">
                  <c:v>International</c:v>
                </c:pt>
              </c:strCache>
            </c:strRef>
          </c:cat>
          <c:val>
            <c:numRef>
              <c:f>'Region Data'!$U$26:$U$33</c:f>
              <c:numCache>
                <c:formatCode>0%</c:formatCode>
                <c:ptCount val="8"/>
                <c:pt idx="0">
                  <c:v>0.29550017715838</c:v>
                </c:pt>
                <c:pt idx="1">
                  <c:v>0.198299279555923</c:v>
                </c:pt>
                <c:pt idx="2">
                  <c:v>0.124837604818708</c:v>
                </c:pt>
                <c:pt idx="3">
                  <c:v>0.114208102043227</c:v>
                </c:pt>
                <c:pt idx="4">
                  <c:v>0.0990315341915672</c:v>
                </c:pt>
                <c:pt idx="5">
                  <c:v>0.0728120940120468</c:v>
                </c:pt>
                <c:pt idx="6">
                  <c:v>0.0601747962678635</c:v>
                </c:pt>
                <c:pt idx="7">
                  <c:v>0.030471241289713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84536-C992-4A0C-BA11-28E743777DEF}" type="doc">
      <dgm:prSet loTypeId="urn:microsoft.com/office/officeart/2005/8/layout/pyramid1" loCatId="pyramid" qsTypeId="urn:microsoft.com/office/officeart/2005/8/quickstyle/simple1" qsCatId="simple" csTypeId="urn:microsoft.com/office/officeart/2005/8/colors/colorful2" csCatId="colorful" phldr="1"/>
      <dgm:spPr/>
    </dgm:pt>
    <dgm:pt modelId="{DBE60F56-1627-4860-AB32-71EC2CF7B228}">
      <dgm:prSet phldrT="[Text]" custT="1"/>
      <dgm:spPr/>
      <dgm:t>
        <a:bodyPr/>
        <a:lstStyle/>
        <a:p>
          <a:r>
            <a:rPr lang="en-US" sz="2400" dirty="0" smtClean="0"/>
            <a:t>State and Federal Government</a:t>
          </a:r>
        </a:p>
      </dgm:t>
    </dgm:pt>
    <dgm:pt modelId="{588FE16F-E2DB-414D-8160-4E166A15D2F5}" type="parTrans" cxnId="{6DC6DA5E-6DBD-4693-953D-7E3C1D92D0D5}">
      <dgm:prSet/>
      <dgm:spPr/>
      <dgm:t>
        <a:bodyPr/>
        <a:lstStyle/>
        <a:p>
          <a:endParaRPr lang="en-US"/>
        </a:p>
      </dgm:t>
    </dgm:pt>
    <dgm:pt modelId="{1C27F1CB-EF32-48C9-9BE8-E3CB0D62512C}" type="sibTrans" cxnId="{6DC6DA5E-6DBD-4693-953D-7E3C1D92D0D5}">
      <dgm:prSet/>
      <dgm:spPr/>
      <dgm:t>
        <a:bodyPr/>
        <a:lstStyle/>
        <a:p>
          <a:endParaRPr lang="en-US"/>
        </a:p>
      </dgm:t>
    </dgm:pt>
    <dgm:pt modelId="{3365F11A-6174-41AC-95BF-E2F1F3EC4B9A}">
      <dgm:prSet phldrT="[Text]"/>
      <dgm:spPr/>
      <dgm:t>
        <a:bodyPr/>
        <a:lstStyle/>
        <a:p>
          <a:endParaRPr lang="en-US" dirty="0" smtClean="0"/>
        </a:p>
      </dgm:t>
    </dgm:pt>
    <dgm:pt modelId="{6E3F46CD-A14F-4C22-A623-823BBAE751D9}" type="parTrans" cxnId="{7E26275C-795D-457A-AD5E-A9B8079E894E}">
      <dgm:prSet/>
      <dgm:spPr/>
      <dgm:t>
        <a:bodyPr/>
        <a:lstStyle/>
        <a:p>
          <a:endParaRPr lang="en-US"/>
        </a:p>
      </dgm:t>
    </dgm:pt>
    <dgm:pt modelId="{48136FD2-8EF5-43AA-94C1-D8B3804C0A8A}" type="sibTrans" cxnId="{7E26275C-795D-457A-AD5E-A9B8079E894E}">
      <dgm:prSet/>
      <dgm:spPr/>
      <dgm:t>
        <a:bodyPr/>
        <a:lstStyle/>
        <a:p>
          <a:endParaRPr lang="en-US"/>
        </a:p>
      </dgm:t>
    </dgm:pt>
    <dgm:pt modelId="{17BD733D-F284-4842-A206-18170453BFCD}">
      <dgm:prSet phldrT="[Text]"/>
      <dgm:spPr/>
      <dgm:t>
        <a:bodyPr/>
        <a:lstStyle/>
        <a:p>
          <a:endParaRPr lang="en-US" dirty="0" smtClean="0"/>
        </a:p>
      </dgm:t>
    </dgm:pt>
    <dgm:pt modelId="{827F295F-3CA4-4C25-B450-94DDB28131BF}" type="parTrans" cxnId="{C2ECE536-CA86-4789-A5C6-B806CA893F94}">
      <dgm:prSet/>
      <dgm:spPr/>
      <dgm:t>
        <a:bodyPr/>
        <a:lstStyle/>
        <a:p>
          <a:endParaRPr lang="en-US"/>
        </a:p>
      </dgm:t>
    </dgm:pt>
    <dgm:pt modelId="{5849872E-877E-4964-859D-BE83C24AD853}" type="sibTrans" cxnId="{C2ECE536-CA86-4789-A5C6-B806CA893F94}">
      <dgm:prSet/>
      <dgm:spPr/>
      <dgm:t>
        <a:bodyPr/>
        <a:lstStyle/>
        <a:p>
          <a:endParaRPr lang="en-US"/>
        </a:p>
      </dgm:t>
    </dgm:pt>
    <dgm:pt modelId="{DA50FA16-B673-4A5D-80AD-E64725BEF29C}">
      <dgm:prSet phldrT="[Text]"/>
      <dgm:spPr/>
      <dgm:t>
        <a:bodyPr/>
        <a:lstStyle/>
        <a:p>
          <a:endParaRPr lang="en-US" dirty="0" smtClean="0"/>
        </a:p>
      </dgm:t>
    </dgm:pt>
    <dgm:pt modelId="{9D5CCF8F-FDC4-482A-A03E-D5682982BA05}" type="parTrans" cxnId="{2871FA48-F013-4279-8313-A42AF08D1D8B}">
      <dgm:prSet/>
      <dgm:spPr/>
      <dgm:t>
        <a:bodyPr/>
        <a:lstStyle/>
        <a:p>
          <a:endParaRPr lang="en-US"/>
        </a:p>
      </dgm:t>
    </dgm:pt>
    <dgm:pt modelId="{4788769A-1427-4732-91DC-5628F3BC348C}" type="sibTrans" cxnId="{2871FA48-F013-4279-8313-A42AF08D1D8B}">
      <dgm:prSet/>
      <dgm:spPr/>
      <dgm:t>
        <a:bodyPr/>
        <a:lstStyle/>
        <a:p>
          <a:endParaRPr lang="en-US"/>
        </a:p>
      </dgm:t>
    </dgm:pt>
    <dgm:pt modelId="{9E92583C-0966-48B4-9097-0C79E4D05905}">
      <dgm:prSet phldrT="[Text]"/>
      <dgm:spPr/>
      <dgm:t>
        <a:bodyPr/>
        <a:lstStyle/>
        <a:p>
          <a:endParaRPr lang="en-US" dirty="0" smtClean="0"/>
        </a:p>
      </dgm:t>
    </dgm:pt>
    <dgm:pt modelId="{C2EC2A3C-C034-4F41-B9E9-EE0F2A97189C}" type="parTrans" cxnId="{AFEB0A62-C865-4C32-82D2-1B286F7DEFB9}">
      <dgm:prSet/>
      <dgm:spPr/>
      <dgm:t>
        <a:bodyPr/>
        <a:lstStyle/>
        <a:p>
          <a:endParaRPr lang="en-US"/>
        </a:p>
      </dgm:t>
    </dgm:pt>
    <dgm:pt modelId="{7948B5C5-7D89-47EB-9D83-293EED10AD27}" type="sibTrans" cxnId="{AFEB0A62-C865-4C32-82D2-1B286F7DEFB9}">
      <dgm:prSet/>
      <dgm:spPr/>
      <dgm:t>
        <a:bodyPr/>
        <a:lstStyle/>
        <a:p>
          <a:endParaRPr lang="en-US"/>
        </a:p>
      </dgm:t>
    </dgm:pt>
    <dgm:pt modelId="{7FC1945F-5061-4D4F-A162-786A8FE96EB5}">
      <dgm:prSet phldrT="[Text]"/>
      <dgm:spPr/>
      <dgm:t>
        <a:bodyPr/>
        <a:lstStyle/>
        <a:p>
          <a:endParaRPr lang="en-US" dirty="0" smtClean="0"/>
        </a:p>
      </dgm:t>
    </dgm:pt>
    <dgm:pt modelId="{DB900BEF-5044-44FE-B06B-782539443F7D}" type="parTrans" cxnId="{C24E1C33-027B-4DF4-9D14-A27E55DC998C}">
      <dgm:prSet/>
      <dgm:spPr/>
    </dgm:pt>
    <dgm:pt modelId="{DC5B2C00-0EDC-43F6-B393-78C02B3E3D5F}" type="sibTrans" cxnId="{C24E1C33-027B-4DF4-9D14-A27E55DC998C}">
      <dgm:prSet/>
      <dgm:spPr/>
    </dgm:pt>
    <dgm:pt modelId="{8081E7F2-0C5C-4884-AB15-9026D9D8EC0C}" type="pres">
      <dgm:prSet presAssocID="{2E484536-C992-4A0C-BA11-28E743777DEF}" presName="Name0" presStyleCnt="0">
        <dgm:presLayoutVars>
          <dgm:dir/>
          <dgm:animLvl val="lvl"/>
          <dgm:resizeHandles val="exact"/>
        </dgm:presLayoutVars>
      </dgm:prSet>
      <dgm:spPr/>
    </dgm:pt>
    <dgm:pt modelId="{5E06F4FC-C317-4874-9648-DD205BB334B4}" type="pres">
      <dgm:prSet presAssocID="{9E92583C-0966-48B4-9097-0C79E4D05905}" presName="Name8" presStyleCnt="0"/>
      <dgm:spPr/>
    </dgm:pt>
    <dgm:pt modelId="{5F1A6CFD-E60F-4E0A-855D-3218C371202E}" type="pres">
      <dgm:prSet presAssocID="{9E92583C-0966-48B4-9097-0C79E4D05905}" presName="level" presStyleLbl="node1" presStyleIdx="0" presStyleCnt="6">
        <dgm:presLayoutVars>
          <dgm:chMax val="1"/>
          <dgm:bulletEnabled val="1"/>
        </dgm:presLayoutVars>
      </dgm:prSet>
      <dgm:spPr/>
      <dgm:t>
        <a:bodyPr/>
        <a:lstStyle/>
        <a:p>
          <a:endParaRPr lang="en-US"/>
        </a:p>
      </dgm:t>
    </dgm:pt>
    <dgm:pt modelId="{C1362E64-54D6-4E5A-A2C5-81622B5B0F21}" type="pres">
      <dgm:prSet presAssocID="{9E92583C-0966-48B4-9097-0C79E4D05905}" presName="levelTx" presStyleLbl="revTx" presStyleIdx="0" presStyleCnt="0">
        <dgm:presLayoutVars>
          <dgm:chMax val="1"/>
          <dgm:bulletEnabled val="1"/>
        </dgm:presLayoutVars>
      </dgm:prSet>
      <dgm:spPr/>
      <dgm:t>
        <a:bodyPr/>
        <a:lstStyle/>
        <a:p>
          <a:endParaRPr lang="en-US"/>
        </a:p>
      </dgm:t>
    </dgm:pt>
    <dgm:pt modelId="{F2CACF5E-168E-45DD-A04A-9962E3F11E52}" type="pres">
      <dgm:prSet presAssocID="{DA50FA16-B673-4A5D-80AD-E64725BEF29C}" presName="Name8" presStyleCnt="0"/>
      <dgm:spPr/>
    </dgm:pt>
    <dgm:pt modelId="{C0BB58D9-7133-4779-BD4F-8AC1F9CC80B2}" type="pres">
      <dgm:prSet presAssocID="{DA50FA16-B673-4A5D-80AD-E64725BEF29C}" presName="level" presStyleLbl="node1" presStyleIdx="1" presStyleCnt="6">
        <dgm:presLayoutVars>
          <dgm:chMax val="1"/>
          <dgm:bulletEnabled val="1"/>
        </dgm:presLayoutVars>
      </dgm:prSet>
      <dgm:spPr/>
      <dgm:t>
        <a:bodyPr/>
        <a:lstStyle/>
        <a:p>
          <a:endParaRPr lang="en-US"/>
        </a:p>
      </dgm:t>
    </dgm:pt>
    <dgm:pt modelId="{C7BE696C-E317-46D7-8743-9FBC61D5297F}" type="pres">
      <dgm:prSet presAssocID="{DA50FA16-B673-4A5D-80AD-E64725BEF29C}" presName="levelTx" presStyleLbl="revTx" presStyleIdx="0" presStyleCnt="0">
        <dgm:presLayoutVars>
          <dgm:chMax val="1"/>
          <dgm:bulletEnabled val="1"/>
        </dgm:presLayoutVars>
      </dgm:prSet>
      <dgm:spPr/>
      <dgm:t>
        <a:bodyPr/>
        <a:lstStyle/>
        <a:p>
          <a:endParaRPr lang="en-US"/>
        </a:p>
      </dgm:t>
    </dgm:pt>
    <dgm:pt modelId="{A0AE82A1-C22B-46FA-AF18-CA2C2399761B}" type="pres">
      <dgm:prSet presAssocID="{17BD733D-F284-4842-A206-18170453BFCD}" presName="Name8" presStyleCnt="0"/>
      <dgm:spPr/>
    </dgm:pt>
    <dgm:pt modelId="{F931E3BD-363C-4A21-84AA-6D8E025BC65F}" type="pres">
      <dgm:prSet presAssocID="{17BD733D-F284-4842-A206-18170453BFCD}" presName="level" presStyleLbl="node1" presStyleIdx="2" presStyleCnt="6">
        <dgm:presLayoutVars>
          <dgm:chMax val="1"/>
          <dgm:bulletEnabled val="1"/>
        </dgm:presLayoutVars>
      </dgm:prSet>
      <dgm:spPr/>
      <dgm:t>
        <a:bodyPr/>
        <a:lstStyle/>
        <a:p>
          <a:endParaRPr lang="en-US"/>
        </a:p>
      </dgm:t>
    </dgm:pt>
    <dgm:pt modelId="{952F7A1B-435F-4905-AFDB-DEE9FCD4EC6B}" type="pres">
      <dgm:prSet presAssocID="{17BD733D-F284-4842-A206-18170453BFCD}" presName="levelTx" presStyleLbl="revTx" presStyleIdx="0" presStyleCnt="0">
        <dgm:presLayoutVars>
          <dgm:chMax val="1"/>
          <dgm:bulletEnabled val="1"/>
        </dgm:presLayoutVars>
      </dgm:prSet>
      <dgm:spPr/>
      <dgm:t>
        <a:bodyPr/>
        <a:lstStyle/>
        <a:p>
          <a:endParaRPr lang="en-US"/>
        </a:p>
      </dgm:t>
    </dgm:pt>
    <dgm:pt modelId="{606B9C4D-0216-4EDA-A5C6-080CD54AFFD4}" type="pres">
      <dgm:prSet presAssocID="{7FC1945F-5061-4D4F-A162-786A8FE96EB5}" presName="Name8" presStyleCnt="0"/>
      <dgm:spPr/>
    </dgm:pt>
    <dgm:pt modelId="{06D5A227-497D-4C50-B64D-4151AF15D09D}" type="pres">
      <dgm:prSet presAssocID="{7FC1945F-5061-4D4F-A162-786A8FE96EB5}" presName="level" presStyleLbl="node1" presStyleIdx="3" presStyleCnt="6">
        <dgm:presLayoutVars>
          <dgm:chMax val="1"/>
          <dgm:bulletEnabled val="1"/>
        </dgm:presLayoutVars>
      </dgm:prSet>
      <dgm:spPr/>
      <dgm:t>
        <a:bodyPr/>
        <a:lstStyle/>
        <a:p>
          <a:endParaRPr lang="en-US"/>
        </a:p>
      </dgm:t>
    </dgm:pt>
    <dgm:pt modelId="{98408D03-98B7-447D-BD96-E6F87911860D}" type="pres">
      <dgm:prSet presAssocID="{7FC1945F-5061-4D4F-A162-786A8FE96EB5}" presName="levelTx" presStyleLbl="revTx" presStyleIdx="0" presStyleCnt="0">
        <dgm:presLayoutVars>
          <dgm:chMax val="1"/>
          <dgm:bulletEnabled val="1"/>
        </dgm:presLayoutVars>
      </dgm:prSet>
      <dgm:spPr/>
      <dgm:t>
        <a:bodyPr/>
        <a:lstStyle/>
        <a:p>
          <a:endParaRPr lang="en-US"/>
        </a:p>
      </dgm:t>
    </dgm:pt>
    <dgm:pt modelId="{94008806-D5D3-481A-B42D-7C95430FA7F2}" type="pres">
      <dgm:prSet presAssocID="{3365F11A-6174-41AC-95BF-E2F1F3EC4B9A}" presName="Name8" presStyleCnt="0"/>
      <dgm:spPr/>
    </dgm:pt>
    <dgm:pt modelId="{928F41D1-BBE6-403C-BBAC-0EA720F33F50}" type="pres">
      <dgm:prSet presAssocID="{3365F11A-6174-41AC-95BF-E2F1F3EC4B9A}" presName="level" presStyleLbl="node1" presStyleIdx="4" presStyleCnt="6">
        <dgm:presLayoutVars>
          <dgm:chMax val="1"/>
          <dgm:bulletEnabled val="1"/>
        </dgm:presLayoutVars>
      </dgm:prSet>
      <dgm:spPr/>
      <dgm:t>
        <a:bodyPr/>
        <a:lstStyle/>
        <a:p>
          <a:endParaRPr lang="en-US"/>
        </a:p>
      </dgm:t>
    </dgm:pt>
    <dgm:pt modelId="{AD31A3B6-AEEE-46A1-8BFF-F4115A52438F}" type="pres">
      <dgm:prSet presAssocID="{3365F11A-6174-41AC-95BF-E2F1F3EC4B9A}" presName="levelTx" presStyleLbl="revTx" presStyleIdx="0" presStyleCnt="0">
        <dgm:presLayoutVars>
          <dgm:chMax val="1"/>
          <dgm:bulletEnabled val="1"/>
        </dgm:presLayoutVars>
      </dgm:prSet>
      <dgm:spPr/>
      <dgm:t>
        <a:bodyPr/>
        <a:lstStyle/>
        <a:p>
          <a:endParaRPr lang="en-US"/>
        </a:p>
      </dgm:t>
    </dgm:pt>
    <dgm:pt modelId="{88AF5FC1-5A86-4BA8-90A4-62DBE818ACBF}" type="pres">
      <dgm:prSet presAssocID="{DBE60F56-1627-4860-AB32-71EC2CF7B228}" presName="Name8" presStyleCnt="0"/>
      <dgm:spPr/>
    </dgm:pt>
    <dgm:pt modelId="{F0047452-0D5F-4051-A21F-A24124376CDD}" type="pres">
      <dgm:prSet presAssocID="{DBE60F56-1627-4860-AB32-71EC2CF7B228}" presName="level" presStyleLbl="node1" presStyleIdx="5" presStyleCnt="6">
        <dgm:presLayoutVars>
          <dgm:chMax val="1"/>
          <dgm:bulletEnabled val="1"/>
        </dgm:presLayoutVars>
      </dgm:prSet>
      <dgm:spPr/>
      <dgm:t>
        <a:bodyPr/>
        <a:lstStyle/>
        <a:p>
          <a:endParaRPr lang="en-US"/>
        </a:p>
      </dgm:t>
    </dgm:pt>
    <dgm:pt modelId="{0DC2A72C-2EC7-4A19-ADA3-075C5FB90129}" type="pres">
      <dgm:prSet presAssocID="{DBE60F56-1627-4860-AB32-71EC2CF7B228}" presName="levelTx" presStyleLbl="revTx" presStyleIdx="0" presStyleCnt="0">
        <dgm:presLayoutVars>
          <dgm:chMax val="1"/>
          <dgm:bulletEnabled val="1"/>
        </dgm:presLayoutVars>
      </dgm:prSet>
      <dgm:spPr/>
      <dgm:t>
        <a:bodyPr/>
        <a:lstStyle/>
        <a:p>
          <a:endParaRPr lang="en-US"/>
        </a:p>
      </dgm:t>
    </dgm:pt>
  </dgm:ptLst>
  <dgm:cxnLst>
    <dgm:cxn modelId="{869284E4-8544-4D1E-BB76-370344B5B010}" type="presOf" srcId="{DBE60F56-1627-4860-AB32-71EC2CF7B228}" destId="{0DC2A72C-2EC7-4A19-ADA3-075C5FB90129}" srcOrd="1" destOrd="0" presId="urn:microsoft.com/office/officeart/2005/8/layout/pyramid1"/>
    <dgm:cxn modelId="{6DC6DA5E-6DBD-4693-953D-7E3C1D92D0D5}" srcId="{2E484536-C992-4A0C-BA11-28E743777DEF}" destId="{DBE60F56-1627-4860-AB32-71EC2CF7B228}" srcOrd="5" destOrd="0" parTransId="{588FE16F-E2DB-414D-8160-4E166A15D2F5}" sibTransId="{1C27F1CB-EF32-48C9-9BE8-E3CB0D62512C}"/>
    <dgm:cxn modelId="{B4F15E0E-54BA-43EB-A6A8-E29918DAEFDA}" type="presOf" srcId="{7FC1945F-5061-4D4F-A162-786A8FE96EB5}" destId="{06D5A227-497D-4C50-B64D-4151AF15D09D}" srcOrd="0" destOrd="0" presId="urn:microsoft.com/office/officeart/2005/8/layout/pyramid1"/>
    <dgm:cxn modelId="{2C2CAE54-117A-4D04-BF43-40EFD1BC55D8}" type="presOf" srcId="{DA50FA16-B673-4A5D-80AD-E64725BEF29C}" destId="{C7BE696C-E317-46D7-8743-9FBC61D5297F}" srcOrd="1" destOrd="0" presId="urn:microsoft.com/office/officeart/2005/8/layout/pyramid1"/>
    <dgm:cxn modelId="{7E46D976-37C1-499C-A9D0-EA73F06CD0AD}" type="presOf" srcId="{2E484536-C992-4A0C-BA11-28E743777DEF}" destId="{8081E7F2-0C5C-4884-AB15-9026D9D8EC0C}" srcOrd="0" destOrd="0" presId="urn:microsoft.com/office/officeart/2005/8/layout/pyramid1"/>
    <dgm:cxn modelId="{2871FA48-F013-4279-8313-A42AF08D1D8B}" srcId="{2E484536-C992-4A0C-BA11-28E743777DEF}" destId="{DA50FA16-B673-4A5D-80AD-E64725BEF29C}" srcOrd="1" destOrd="0" parTransId="{9D5CCF8F-FDC4-482A-A03E-D5682982BA05}" sibTransId="{4788769A-1427-4732-91DC-5628F3BC348C}"/>
    <dgm:cxn modelId="{553A335A-D83C-40BD-A5DF-05FF90DBCF41}" type="presOf" srcId="{17BD733D-F284-4842-A206-18170453BFCD}" destId="{F931E3BD-363C-4A21-84AA-6D8E025BC65F}" srcOrd="0" destOrd="0" presId="urn:microsoft.com/office/officeart/2005/8/layout/pyramid1"/>
    <dgm:cxn modelId="{C24E1C33-027B-4DF4-9D14-A27E55DC998C}" srcId="{2E484536-C992-4A0C-BA11-28E743777DEF}" destId="{7FC1945F-5061-4D4F-A162-786A8FE96EB5}" srcOrd="3" destOrd="0" parTransId="{DB900BEF-5044-44FE-B06B-782539443F7D}" sibTransId="{DC5B2C00-0EDC-43F6-B393-78C02B3E3D5F}"/>
    <dgm:cxn modelId="{BCCFADB1-342F-4172-8AD7-734372600292}" type="presOf" srcId="{3365F11A-6174-41AC-95BF-E2F1F3EC4B9A}" destId="{928F41D1-BBE6-403C-BBAC-0EA720F33F50}" srcOrd="0" destOrd="0" presId="urn:microsoft.com/office/officeart/2005/8/layout/pyramid1"/>
    <dgm:cxn modelId="{3FE10D69-6ED1-4CE9-823D-2A773ACBC758}" type="presOf" srcId="{9E92583C-0966-48B4-9097-0C79E4D05905}" destId="{5F1A6CFD-E60F-4E0A-855D-3218C371202E}" srcOrd="0" destOrd="0" presId="urn:microsoft.com/office/officeart/2005/8/layout/pyramid1"/>
    <dgm:cxn modelId="{EB81A861-1FED-4D2B-B9F2-BBC3F17B1C71}" type="presOf" srcId="{9E92583C-0966-48B4-9097-0C79E4D05905}" destId="{C1362E64-54D6-4E5A-A2C5-81622B5B0F21}" srcOrd="1" destOrd="0" presId="urn:microsoft.com/office/officeart/2005/8/layout/pyramid1"/>
    <dgm:cxn modelId="{AFEB0A62-C865-4C32-82D2-1B286F7DEFB9}" srcId="{2E484536-C992-4A0C-BA11-28E743777DEF}" destId="{9E92583C-0966-48B4-9097-0C79E4D05905}" srcOrd="0" destOrd="0" parTransId="{C2EC2A3C-C034-4F41-B9E9-EE0F2A97189C}" sibTransId="{7948B5C5-7D89-47EB-9D83-293EED10AD27}"/>
    <dgm:cxn modelId="{87CB5A5B-01F7-4BC2-BC2E-16FB9B9294BA}" type="presOf" srcId="{DBE60F56-1627-4860-AB32-71EC2CF7B228}" destId="{F0047452-0D5F-4051-A21F-A24124376CDD}" srcOrd="0" destOrd="0" presId="urn:microsoft.com/office/officeart/2005/8/layout/pyramid1"/>
    <dgm:cxn modelId="{9519A865-9BC3-4A30-9C0E-6FB2CE8E1631}" type="presOf" srcId="{17BD733D-F284-4842-A206-18170453BFCD}" destId="{952F7A1B-435F-4905-AFDB-DEE9FCD4EC6B}" srcOrd="1" destOrd="0" presId="urn:microsoft.com/office/officeart/2005/8/layout/pyramid1"/>
    <dgm:cxn modelId="{0C793739-74EB-47AE-9A16-7BD2A3A210EC}" type="presOf" srcId="{3365F11A-6174-41AC-95BF-E2F1F3EC4B9A}" destId="{AD31A3B6-AEEE-46A1-8BFF-F4115A52438F}" srcOrd="1" destOrd="0" presId="urn:microsoft.com/office/officeart/2005/8/layout/pyramid1"/>
    <dgm:cxn modelId="{C2ECE536-CA86-4789-A5C6-B806CA893F94}" srcId="{2E484536-C992-4A0C-BA11-28E743777DEF}" destId="{17BD733D-F284-4842-A206-18170453BFCD}" srcOrd="2" destOrd="0" parTransId="{827F295F-3CA4-4C25-B450-94DDB28131BF}" sibTransId="{5849872E-877E-4964-859D-BE83C24AD853}"/>
    <dgm:cxn modelId="{4D3AE747-4B82-4C6B-B142-0BC7B8FEDDD8}" type="presOf" srcId="{7FC1945F-5061-4D4F-A162-786A8FE96EB5}" destId="{98408D03-98B7-447D-BD96-E6F87911860D}" srcOrd="1" destOrd="0" presId="urn:microsoft.com/office/officeart/2005/8/layout/pyramid1"/>
    <dgm:cxn modelId="{7E26275C-795D-457A-AD5E-A9B8079E894E}" srcId="{2E484536-C992-4A0C-BA11-28E743777DEF}" destId="{3365F11A-6174-41AC-95BF-E2F1F3EC4B9A}" srcOrd="4" destOrd="0" parTransId="{6E3F46CD-A14F-4C22-A623-823BBAE751D9}" sibTransId="{48136FD2-8EF5-43AA-94C1-D8B3804C0A8A}"/>
    <dgm:cxn modelId="{CCB2F674-C116-4550-A1E5-82526575E52B}" type="presOf" srcId="{DA50FA16-B673-4A5D-80AD-E64725BEF29C}" destId="{C0BB58D9-7133-4779-BD4F-8AC1F9CC80B2}" srcOrd="0" destOrd="0" presId="urn:microsoft.com/office/officeart/2005/8/layout/pyramid1"/>
    <dgm:cxn modelId="{7DA30006-F9EE-42A3-9A5A-3C75748F8D3E}" type="presParOf" srcId="{8081E7F2-0C5C-4884-AB15-9026D9D8EC0C}" destId="{5E06F4FC-C317-4874-9648-DD205BB334B4}" srcOrd="0" destOrd="0" presId="urn:microsoft.com/office/officeart/2005/8/layout/pyramid1"/>
    <dgm:cxn modelId="{8EDAB283-1E2E-4131-B89F-3ACDE20CF1B3}" type="presParOf" srcId="{5E06F4FC-C317-4874-9648-DD205BB334B4}" destId="{5F1A6CFD-E60F-4E0A-855D-3218C371202E}" srcOrd="0" destOrd="0" presId="urn:microsoft.com/office/officeart/2005/8/layout/pyramid1"/>
    <dgm:cxn modelId="{B47A32CF-BE5A-4048-AD20-4DA8F35B3693}" type="presParOf" srcId="{5E06F4FC-C317-4874-9648-DD205BB334B4}" destId="{C1362E64-54D6-4E5A-A2C5-81622B5B0F21}" srcOrd="1" destOrd="0" presId="urn:microsoft.com/office/officeart/2005/8/layout/pyramid1"/>
    <dgm:cxn modelId="{5EEFC992-1797-4B81-B409-E6FD0F2F5D42}" type="presParOf" srcId="{8081E7F2-0C5C-4884-AB15-9026D9D8EC0C}" destId="{F2CACF5E-168E-45DD-A04A-9962E3F11E52}" srcOrd="1" destOrd="0" presId="urn:microsoft.com/office/officeart/2005/8/layout/pyramid1"/>
    <dgm:cxn modelId="{FED75E24-A2E0-494D-B647-4CA1ACEB96D2}" type="presParOf" srcId="{F2CACF5E-168E-45DD-A04A-9962E3F11E52}" destId="{C0BB58D9-7133-4779-BD4F-8AC1F9CC80B2}" srcOrd="0" destOrd="0" presId="urn:microsoft.com/office/officeart/2005/8/layout/pyramid1"/>
    <dgm:cxn modelId="{4E293AA7-151C-4B58-AA93-274FAD5CDA99}" type="presParOf" srcId="{F2CACF5E-168E-45DD-A04A-9962E3F11E52}" destId="{C7BE696C-E317-46D7-8743-9FBC61D5297F}" srcOrd="1" destOrd="0" presId="urn:microsoft.com/office/officeart/2005/8/layout/pyramid1"/>
    <dgm:cxn modelId="{6100092E-BA8E-4D16-B334-35DEE1F92A12}" type="presParOf" srcId="{8081E7F2-0C5C-4884-AB15-9026D9D8EC0C}" destId="{A0AE82A1-C22B-46FA-AF18-CA2C2399761B}" srcOrd="2" destOrd="0" presId="urn:microsoft.com/office/officeart/2005/8/layout/pyramid1"/>
    <dgm:cxn modelId="{885F1A9D-9472-4F45-9F94-D9EE91296649}" type="presParOf" srcId="{A0AE82A1-C22B-46FA-AF18-CA2C2399761B}" destId="{F931E3BD-363C-4A21-84AA-6D8E025BC65F}" srcOrd="0" destOrd="0" presId="urn:microsoft.com/office/officeart/2005/8/layout/pyramid1"/>
    <dgm:cxn modelId="{C6B4FE49-94FB-4CDF-A08C-E9FD36FEB563}" type="presParOf" srcId="{A0AE82A1-C22B-46FA-AF18-CA2C2399761B}" destId="{952F7A1B-435F-4905-AFDB-DEE9FCD4EC6B}" srcOrd="1" destOrd="0" presId="urn:microsoft.com/office/officeart/2005/8/layout/pyramid1"/>
    <dgm:cxn modelId="{51DDDB8D-AE6E-47C8-B3F5-83DC7903D91C}" type="presParOf" srcId="{8081E7F2-0C5C-4884-AB15-9026D9D8EC0C}" destId="{606B9C4D-0216-4EDA-A5C6-080CD54AFFD4}" srcOrd="3" destOrd="0" presId="urn:microsoft.com/office/officeart/2005/8/layout/pyramid1"/>
    <dgm:cxn modelId="{595EEEA6-455B-4BAD-9E09-F8E8397A5971}" type="presParOf" srcId="{606B9C4D-0216-4EDA-A5C6-080CD54AFFD4}" destId="{06D5A227-497D-4C50-B64D-4151AF15D09D}" srcOrd="0" destOrd="0" presId="urn:microsoft.com/office/officeart/2005/8/layout/pyramid1"/>
    <dgm:cxn modelId="{4DC5BDAF-956D-4D93-B535-5599862D47C7}" type="presParOf" srcId="{606B9C4D-0216-4EDA-A5C6-080CD54AFFD4}" destId="{98408D03-98B7-447D-BD96-E6F87911860D}" srcOrd="1" destOrd="0" presId="urn:microsoft.com/office/officeart/2005/8/layout/pyramid1"/>
    <dgm:cxn modelId="{7208BBA8-7ADA-4BB4-BB5D-2E178F196827}" type="presParOf" srcId="{8081E7F2-0C5C-4884-AB15-9026D9D8EC0C}" destId="{94008806-D5D3-481A-B42D-7C95430FA7F2}" srcOrd="4" destOrd="0" presId="urn:microsoft.com/office/officeart/2005/8/layout/pyramid1"/>
    <dgm:cxn modelId="{BA80A45F-3D80-4DCF-A41C-F20182E6C14A}" type="presParOf" srcId="{94008806-D5D3-481A-B42D-7C95430FA7F2}" destId="{928F41D1-BBE6-403C-BBAC-0EA720F33F50}" srcOrd="0" destOrd="0" presId="urn:microsoft.com/office/officeart/2005/8/layout/pyramid1"/>
    <dgm:cxn modelId="{C87E637A-472B-4F5F-98F4-60542FBBD236}" type="presParOf" srcId="{94008806-D5D3-481A-B42D-7C95430FA7F2}" destId="{AD31A3B6-AEEE-46A1-8BFF-F4115A52438F}" srcOrd="1" destOrd="0" presId="urn:microsoft.com/office/officeart/2005/8/layout/pyramid1"/>
    <dgm:cxn modelId="{7CCE58CE-2AF4-4503-AEA2-6723366A413E}" type="presParOf" srcId="{8081E7F2-0C5C-4884-AB15-9026D9D8EC0C}" destId="{88AF5FC1-5A86-4BA8-90A4-62DBE818ACBF}" srcOrd="5" destOrd="0" presId="urn:microsoft.com/office/officeart/2005/8/layout/pyramid1"/>
    <dgm:cxn modelId="{56895986-94D2-4179-9340-8D05D065CF87}" type="presParOf" srcId="{88AF5FC1-5A86-4BA8-90A4-62DBE818ACBF}" destId="{F0047452-0D5F-4051-A21F-A24124376CDD}" srcOrd="0" destOrd="0" presId="urn:microsoft.com/office/officeart/2005/8/layout/pyramid1"/>
    <dgm:cxn modelId="{4D449C9B-4D07-4594-9F7E-C788D90D28CC}" type="presParOf" srcId="{88AF5FC1-5A86-4BA8-90A4-62DBE818ACBF}" destId="{0DC2A72C-2EC7-4A19-ADA3-075C5FB901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84536-C992-4A0C-BA11-28E743777DEF}" type="doc">
      <dgm:prSet loTypeId="urn:microsoft.com/office/officeart/2005/8/layout/pyramid1" loCatId="pyramid" qsTypeId="urn:microsoft.com/office/officeart/2005/8/quickstyle/simple1" qsCatId="simple" csTypeId="urn:microsoft.com/office/officeart/2005/8/colors/colorful2" csCatId="colorful" phldr="1"/>
      <dgm:spPr/>
    </dgm:pt>
    <dgm:pt modelId="{DBE60F56-1627-4860-AB32-71EC2CF7B228}">
      <dgm:prSet phldrT="[Text]"/>
      <dgm:spPr/>
      <dgm:t>
        <a:bodyPr/>
        <a:lstStyle/>
        <a:p>
          <a:r>
            <a:rPr lang="en-US" dirty="0" smtClean="0"/>
            <a:t>State and Federal Government</a:t>
          </a:r>
        </a:p>
      </dgm:t>
    </dgm:pt>
    <dgm:pt modelId="{588FE16F-E2DB-414D-8160-4E166A15D2F5}" type="parTrans" cxnId="{6DC6DA5E-6DBD-4693-953D-7E3C1D92D0D5}">
      <dgm:prSet/>
      <dgm:spPr/>
      <dgm:t>
        <a:bodyPr/>
        <a:lstStyle/>
        <a:p>
          <a:endParaRPr lang="en-US"/>
        </a:p>
      </dgm:t>
    </dgm:pt>
    <dgm:pt modelId="{1C27F1CB-EF32-48C9-9BE8-E3CB0D62512C}" type="sibTrans" cxnId="{6DC6DA5E-6DBD-4693-953D-7E3C1D92D0D5}">
      <dgm:prSet/>
      <dgm:spPr/>
      <dgm:t>
        <a:bodyPr/>
        <a:lstStyle/>
        <a:p>
          <a:endParaRPr lang="en-US"/>
        </a:p>
      </dgm:t>
    </dgm:pt>
    <dgm:pt modelId="{DBAEEAF3-D5A8-46B5-B258-D62C1877F6CE}">
      <dgm:prSet phldrT="[Text]"/>
      <dgm:spPr/>
      <dgm:t>
        <a:bodyPr/>
        <a:lstStyle/>
        <a:p>
          <a:r>
            <a:rPr lang="en-US" dirty="0" smtClean="0"/>
            <a:t>Articles / Bylaws</a:t>
          </a:r>
          <a:endParaRPr lang="en-US" dirty="0"/>
        </a:p>
      </dgm:t>
    </dgm:pt>
    <dgm:pt modelId="{A8A35A54-7B7B-4ADE-A5FD-B3B67C666E68}" type="parTrans" cxnId="{6E3FDCF3-9ACF-42F7-A7BE-547F44B3F452}">
      <dgm:prSet/>
      <dgm:spPr/>
      <dgm:t>
        <a:bodyPr/>
        <a:lstStyle/>
        <a:p>
          <a:endParaRPr lang="en-US"/>
        </a:p>
      </dgm:t>
    </dgm:pt>
    <dgm:pt modelId="{4D9A4CFF-774C-460A-BBDA-D7A3D7E7741E}" type="sibTrans" cxnId="{6E3FDCF3-9ACF-42F7-A7BE-547F44B3F452}">
      <dgm:prSet/>
      <dgm:spPr/>
      <dgm:t>
        <a:bodyPr/>
        <a:lstStyle/>
        <a:p>
          <a:endParaRPr lang="en-US"/>
        </a:p>
      </dgm:t>
    </dgm:pt>
    <dgm:pt modelId="{D2024112-EC9F-4777-9F3C-E110528E9C8F}">
      <dgm:prSet phldrT="[Text]"/>
      <dgm:spPr/>
      <dgm:t>
        <a:bodyPr/>
        <a:lstStyle/>
        <a:p>
          <a:endParaRPr lang="en-US" dirty="0" smtClean="0"/>
        </a:p>
        <a:p>
          <a:endParaRPr lang="en-US" dirty="0"/>
        </a:p>
      </dgm:t>
    </dgm:pt>
    <dgm:pt modelId="{5BBB5928-60D1-4AA9-B4DE-6085DCE1FCC7}" type="sibTrans" cxnId="{DA006706-D054-4EAD-93F1-D0CD4555CC46}">
      <dgm:prSet/>
      <dgm:spPr/>
      <dgm:t>
        <a:bodyPr/>
        <a:lstStyle/>
        <a:p>
          <a:endParaRPr lang="en-US"/>
        </a:p>
      </dgm:t>
    </dgm:pt>
    <dgm:pt modelId="{EEEA01EF-CA70-4F55-B794-F3C3296E7F14}" type="parTrans" cxnId="{DA006706-D054-4EAD-93F1-D0CD4555CC46}">
      <dgm:prSet/>
      <dgm:spPr/>
      <dgm:t>
        <a:bodyPr/>
        <a:lstStyle/>
        <a:p>
          <a:endParaRPr lang="en-US"/>
        </a:p>
      </dgm:t>
    </dgm:pt>
    <dgm:pt modelId="{6F6DFDD8-BB14-45F3-98E3-3EF03EC0BEE2}">
      <dgm:prSet phldrT="[Text]"/>
      <dgm:spPr/>
      <dgm:t>
        <a:bodyPr/>
        <a:lstStyle/>
        <a:p>
          <a:endParaRPr lang="en-US" dirty="0"/>
        </a:p>
      </dgm:t>
    </dgm:pt>
    <dgm:pt modelId="{DE42FC3F-715F-4F29-ABD7-6B9BCF5D3163}" type="sibTrans" cxnId="{07C30A64-EE02-4092-A49F-7538DACB1BE8}">
      <dgm:prSet/>
      <dgm:spPr/>
      <dgm:t>
        <a:bodyPr/>
        <a:lstStyle/>
        <a:p>
          <a:endParaRPr lang="en-US"/>
        </a:p>
      </dgm:t>
    </dgm:pt>
    <dgm:pt modelId="{00648425-78E9-4D9A-863F-01F53B375BB5}" type="parTrans" cxnId="{07C30A64-EE02-4092-A49F-7538DACB1BE8}">
      <dgm:prSet/>
      <dgm:spPr/>
      <dgm:t>
        <a:bodyPr/>
        <a:lstStyle/>
        <a:p>
          <a:endParaRPr lang="en-US"/>
        </a:p>
      </dgm:t>
    </dgm:pt>
    <dgm:pt modelId="{A48133CB-7395-4ABF-BC5F-8CBFCDE8529A}">
      <dgm:prSet phldrT="[Text]"/>
      <dgm:spPr/>
      <dgm:t>
        <a:bodyPr/>
        <a:lstStyle/>
        <a:p>
          <a:endParaRPr lang="en-US" dirty="0"/>
        </a:p>
      </dgm:t>
    </dgm:pt>
    <dgm:pt modelId="{D9605BD1-4576-4F2F-8525-8E6FAC8C7993}" type="sibTrans" cxnId="{FC2CF1F8-9E04-42DB-B4C4-496ADEBA7A3A}">
      <dgm:prSet/>
      <dgm:spPr/>
      <dgm:t>
        <a:bodyPr/>
        <a:lstStyle/>
        <a:p>
          <a:endParaRPr lang="en-US"/>
        </a:p>
      </dgm:t>
    </dgm:pt>
    <dgm:pt modelId="{C7708773-52E7-4359-8870-288A4744D479}" type="parTrans" cxnId="{FC2CF1F8-9E04-42DB-B4C4-496ADEBA7A3A}">
      <dgm:prSet/>
      <dgm:spPr/>
      <dgm:t>
        <a:bodyPr/>
        <a:lstStyle/>
        <a:p>
          <a:endParaRPr lang="en-US"/>
        </a:p>
      </dgm:t>
    </dgm:pt>
    <dgm:pt modelId="{885464D0-17DB-47B2-A6D9-2D8B402894D6}">
      <dgm:prSet phldrT="[Text]"/>
      <dgm:spPr/>
      <dgm:t>
        <a:bodyPr/>
        <a:lstStyle/>
        <a:p>
          <a:endParaRPr lang="en-US" dirty="0"/>
        </a:p>
      </dgm:t>
    </dgm:pt>
    <dgm:pt modelId="{419958A9-DDC9-4388-BB64-D87306221D0C}" type="parTrans" cxnId="{2B01C75F-17E7-44B6-A030-91B9AD2A3A5B}">
      <dgm:prSet/>
      <dgm:spPr/>
    </dgm:pt>
    <dgm:pt modelId="{CEC451A9-4F48-4169-9470-EC77BD7D26DE}" type="sibTrans" cxnId="{2B01C75F-17E7-44B6-A030-91B9AD2A3A5B}">
      <dgm:prSet/>
      <dgm:spPr/>
    </dgm:pt>
    <dgm:pt modelId="{8081E7F2-0C5C-4884-AB15-9026D9D8EC0C}" type="pres">
      <dgm:prSet presAssocID="{2E484536-C992-4A0C-BA11-28E743777DEF}" presName="Name0" presStyleCnt="0">
        <dgm:presLayoutVars>
          <dgm:dir/>
          <dgm:animLvl val="lvl"/>
          <dgm:resizeHandles val="exact"/>
        </dgm:presLayoutVars>
      </dgm:prSet>
      <dgm:spPr/>
    </dgm:pt>
    <dgm:pt modelId="{D674DA14-86EF-43E6-AB78-58AB2C77FCA7}" type="pres">
      <dgm:prSet presAssocID="{D2024112-EC9F-4777-9F3C-E110528E9C8F}" presName="Name8" presStyleCnt="0"/>
      <dgm:spPr/>
    </dgm:pt>
    <dgm:pt modelId="{9B6718D0-C093-43E1-9C81-4427D7664A4D}" type="pres">
      <dgm:prSet presAssocID="{D2024112-EC9F-4777-9F3C-E110528E9C8F}" presName="level" presStyleLbl="node1" presStyleIdx="0" presStyleCnt="6">
        <dgm:presLayoutVars>
          <dgm:chMax val="1"/>
          <dgm:bulletEnabled val="1"/>
        </dgm:presLayoutVars>
      </dgm:prSet>
      <dgm:spPr/>
      <dgm:t>
        <a:bodyPr/>
        <a:lstStyle/>
        <a:p>
          <a:endParaRPr lang="en-US"/>
        </a:p>
      </dgm:t>
    </dgm:pt>
    <dgm:pt modelId="{928328F5-8779-48D5-A607-36A3DC28A11F}" type="pres">
      <dgm:prSet presAssocID="{D2024112-EC9F-4777-9F3C-E110528E9C8F}" presName="levelTx" presStyleLbl="revTx" presStyleIdx="0" presStyleCnt="0">
        <dgm:presLayoutVars>
          <dgm:chMax val="1"/>
          <dgm:bulletEnabled val="1"/>
        </dgm:presLayoutVars>
      </dgm:prSet>
      <dgm:spPr/>
      <dgm:t>
        <a:bodyPr/>
        <a:lstStyle/>
        <a:p>
          <a:endParaRPr lang="en-US"/>
        </a:p>
      </dgm:t>
    </dgm:pt>
    <dgm:pt modelId="{0DE55828-3D0C-411D-9656-6FD28CB0CD5B}" type="pres">
      <dgm:prSet presAssocID="{6F6DFDD8-BB14-45F3-98E3-3EF03EC0BEE2}" presName="Name8" presStyleCnt="0"/>
      <dgm:spPr/>
    </dgm:pt>
    <dgm:pt modelId="{DC30B85F-0078-4BE5-B73E-5053CE3E57C8}" type="pres">
      <dgm:prSet presAssocID="{6F6DFDD8-BB14-45F3-98E3-3EF03EC0BEE2}" presName="level" presStyleLbl="node1" presStyleIdx="1" presStyleCnt="6">
        <dgm:presLayoutVars>
          <dgm:chMax val="1"/>
          <dgm:bulletEnabled val="1"/>
        </dgm:presLayoutVars>
      </dgm:prSet>
      <dgm:spPr/>
      <dgm:t>
        <a:bodyPr/>
        <a:lstStyle/>
        <a:p>
          <a:endParaRPr lang="en-US"/>
        </a:p>
      </dgm:t>
    </dgm:pt>
    <dgm:pt modelId="{F5769A37-738C-409A-8FEA-20F77AD424F0}" type="pres">
      <dgm:prSet presAssocID="{6F6DFDD8-BB14-45F3-98E3-3EF03EC0BEE2}" presName="levelTx" presStyleLbl="revTx" presStyleIdx="0" presStyleCnt="0">
        <dgm:presLayoutVars>
          <dgm:chMax val="1"/>
          <dgm:bulletEnabled val="1"/>
        </dgm:presLayoutVars>
      </dgm:prSet>
      <dgm:spPr/>
      <dgm:t>
        <a:bodyPr/>
        <a:lstStyle/>
        <a:p>
          <a:endParaRPr lang="en-US"/>
        </a:p>
      </dgm:t>
    </dgm:pt>
    <dgm:pt modelId="{94840862-5BAF-4134-8899-BD0AEBB4279E}" type="pres">
      <dgm:prSet presAssocID="{885464D0-17DB-47B2-A6D9-2D8B402894D6}" presName="Name8" presStyleCnt="0"/>
      <dgm:spPr/>
    </dgm:pt>
    <dgm:pt modelId="{CCD80432-A293-4DD7-8C38-35B56553112C}" type="pres">
      <dgm:prSet presAssocID="{885464D0-17DB-47B2-A6D9-2D8B402894D6}" presName="level" presStyleLbl="node1" presStyleIdx="2" presStyleCnt="6">
        <dgm:presLayoutVars>
          <dgm:chMax val="1"/>
          <dgm:bulletEnabled val="1"/>
        </dgm:presLayoutVars>
      </dgm:prSet>
      <dgm:spPr/>
      <dgm:t>
        <a:bodyPr/>
        <a:lstStyle/>
        <a:p>
          <a:endParaRPr lang="en-US"/>
        </a:p>
      </dgm:t>
    </dgm:pt>
    <dgm:pt modelId="{5182A1D2-5CEF-48AA-AA60-C4B8D8D58BAF}" type="pres">
      <dgm:prSet presAssocID="{885464D0-17DB-47B2-A6D9-2D8B402894D6}" presName="levelTx" presStyleLbl="revTx" presStyleIdx="0" presStyleCnt="0">
        <dgm:presLayoutVars>
          <dgm:chMax val="1"/>
          <dgm:bulletEnabled val="1"/>
        </dgm:presLayoutVars>
      </dgm:prSet>
      <dgm:spPr/>
      <dgm:t>
        <a:bodyPr/>
        <a:lstStyle/>
        <a:p>
          <a:endParaRPr lang="en-US"/>
        </a:p>
      </dgm:t>
    </dgm:pt>
    <dgm:pt modelId="{5758C083-1A4C-46DF-9717-DB0B4885D2CC}" type="pres">
      <dgm:prSet presAssocID="{A48133CB-7395-4ABF-BC5F-8CBFCDE8529A}" presName="Name8" presStyleCnt="0"/>
      <dgm:spPr/>
    </dgm:pt>
    <dgm:pt modelId="{8D2D3239-0C31-438A-819C-D732A82A9880}" type="pres">
      <dgm:prSet presAssocID="{A48133CB-7395-4ABF-BC5F-8CBFCDE8529A}" presName="level" presStyleLbl="node1" presStyleIdx="3" presStyleCnt="6" custLinFactNeighborX="0">
        <dgm:presLayoutVars>
          <dgm:chMax val="1"/>
          <dgm:bulletEnabled val="1"/>
        </dgm:presLayoutVars>
      </dgm:prSet>
      <dgm:spPr/>
      <dgm:t>
        <a:bodyPr/>
        <a:lstStyle/>
        <a:p>
          <a:endParaRPr lang="en-US"/>
        </a:p>
      </dgm:t>
    </dgm:pt>
    <dgm:pt modelId="{AEF4FEB7-F8E8-47EB-8F6D-E2A5BAC55BBE}" type="pres">
      <dgm:prSet presAssocID="{A48133CB-7395-4ABF-BC5F-8CBFCDE8529A}" presName="levelTx" presStyleLbl="revTx" presStyleIdx="0" presStyleCnt="0">
        <dgm:presLayoutVars>
          <dgm:chMax val="1"/>
          <dgm:bulletEnabled val="1"/>
        </dgm:presLayoutVars>
      </dgm:prSet>
      <dgm:spPr/>
      <dgm:t>
        <a:bodyPr/>
        <a:lstStyle/>
        <a:p>
          <a:endParaRPr lang="en-US"/>
        </a:p>
      </dgm:t>
    </dgm:pt>
    <dgm:pt modelId="{284548DC-1066-488F-99B3-08433B3DA02E}" type="pres">
      <dgm:prSet presAssocID="{DBAEEAF3-D5A8-46B5-B258-D62C1877F6CE}" presName="Name8" presStyleCnt="0"/>
      <dgm:spPr/>
    </dgm:pt>
    <dgm:pt modelId="{678FA5F6-8D6C-4A1A-AFDF-45C300F7DAA6}" type="pres">
      <dgm:prSet presAssocID="{DBAEEAF3-D5A8-46B5-B258-D62C1877F6CE}" presName="level" presStyleLbl="node1" presStyleIdx="4" presStyleCnt="6">
        <dgm:presLayoutVars>
          <dgm:chMax val="1"/>
          <dgm:bulletEnabled val="1"/>
        </dgm:presLayoutVars>
      </dgm:prSet>
      <dgm:spPr/>
      <dgm:t>
        <a:bodyPr/>
        <a:lstStyle/>
        <a:p>
          <a:endParaRPr lang="en-US"/>
        </a:p>
      </dgm:t>
    </dgm:pt>
    <dgm:pt modelId="{5844F2D5-A79B-4A6F-8950-2F0C6EABA814}" type="pres">
      <dgm:prSet presAssocID="{DBAEEAF3-D5A8-46B5-B258-D62C1877F6CE}" presName="levelTx" presStyleLbl="revTx" presStyleIdx="0" presStyleCnt="0">
        <dgm:presLayoutVars>
          <dgm:chMax val="1"/>
          <dgm:bulletEnabled val="1"/>
        </dgm:presLayoutVars>
      </dgm:prSet>
      <dgm:spPr/>
      <dgm:t>
        <a:bodyPr/>
        <a:lstStyle/>
        <a:p>
          <a:endParaRPr lang="en-US"/>
        </a:p>
      </dgm:t>
    </dgm:pt>
    <dgm:pt modelId="{88AF5FC1-5A86-4BA8-90A4-62DBE818ACBF}" type="pres">
      <dgm:prSet presAssocID="{DBE60F56-1627-4860-AB32-71EC2CF7B228}" presName="Name8" presStyleCnt="0"/>
      <dgm:spPr/>
    </dgm:pt>
    <dgm:pt modelId="{F0047452-0D5F-4051-A21F-A24124376CDD}" type="pres">
      <dgm:prSet presAssocID="{DBE60F56-1627-4860-AB32-71EC2CF7B228}" presName="level" presStyleLbl="node1" presStyleIdx="5" presStyleCnt="6">
        <dgm:presLayoutVars>
          <dgm:chMax val="1"/>
          <dgm:bulletEnabled val="1"/>
        </dgm:presLayoutVars>
      </dgm:prSet>
      <dgm:spPr/>
      <dgm:t>
        <a:bodyPr/>
        <a:lstStyle/>
        <a:p>
          <a:endParaRPr lang="en-US"/>
        </a:p>
      </dgm:t>
    </dgm:pt>
    <dgm:pt modelId="{0DC2A72C-2EC7-4A19-ADA3-075C5FB90129}" type="pres">
      <dgm:prSet presAssocID="{DBE60F56-1627-4860-AB32-71EC2CF7B228}" presName="levelTx" presStyleLbl="revTx" presStyleIdx="0" presStyleCnt="0">
        <dgm:presLayoutVars>
          <dgm:chMax val="1"/>
          <dgm:bulletEnabled val="1"/>
        </dgm:presLayoutVars>
      </dgm:prSet>
      <dgm:spPr/>
      <dgm:t>
        <a:bodyPr/>
        <a:lstStyle/>
        <a:p>
          <a:endParaRPr lang="en-US"/>
        </a:p>
      </dgm:t>
    </dgm:pt>
  </dgm:ptLst>
  <dgm:cxnLst>
    <dgm:cxn modelId="{6F3FD372-E551-4952-862B-133D99391C39}" type="presOf" srcId="{6F6DFDD8-BB14-45F3-98E3-3EF03EC0BEE2}" destId="{DC30B85F-0078-4BE5-B73E-5053CE3E57C8}" srcOrd="0" destOrd="0" presId="urn:microsoft.com/office/officeart/2005/8/layout/pyramid1"/>
    <dgm:cxn modelId="{2B01C75F-17E7-44B6-A030-91B9AD2A3A5B}" srcId="{2E484536-C992-4A0C-BA11-28E743777DEF}" destId="{885464D0-17DB-47B2-A6D9-2D8B402894D6}" srcOrd="2" destOrd="0" parTransId="{419958A9-DDC9-4388-BB64-D87306221D0C}" sibTransId="{CEC451A9-4F48-4169-9470-EC77BD7D26DE}"/>
    <dgm:cxn modelId="{BF4F560F-6D9C-4927-A4D1-080EA3DE3AD2}" type="presOf" srcId="{885464D0-17DB-47B2-A6D9-2D8B402894D6}" destId="{5182A1D2-5CEF-48AA-AA60-C4B8D8D58BAF}" srcOrd="1" destOrd="0" presId="urn:microsoft.com/office/officeart/2005/8/layout/pyramid1"/>
    <dgm:cxn modelId="{701CF6A5-E04C-41E8-8362-9FEC0A83F99A}" type="presOf" srcId="{DBAEEAF3-D5A8-46B5-B258-D62C1877F6CE}" destId="{678FA5F6-8D6C-4A1A-AFDF-45C300F7DAA6}" srcOrd="0" destOrd="0" presId="urn:microsoft.com/office/officeart/2005/8/layout/pyramid1"/>
    <dgm:cxn modelId="{6DC6DA5E-6DBD-4693-953D-7E3C1D92D0D5}" srcId="{2E484536-C992-4A0C-BA11-28E743777DEF}" destId="{DBE60F56-1627-4860-AB32-71EC2CF7B228}" srcOrd="5" destOrd="0" parTransId="{588FE16F-E2DB-414D-8160-4E166A15D2F5}" sibTransId="{1C27F1CB-EF32-48C9-9BE8-E3CB0D62512C}"/>
    <dgm:cxn modelId="{E06E4626-CE58-404F-8F40-37CFB1435365}" type="presOf" srcId="{DBE60F56-1627-4860-AB32-71EC2CF7B228}" destId="{F0047452-0D5F-4051-A21F-A24124376CDD}" srcOrd="0" destOrd="0" presId="urn:microsoft.com/office/officeart/2005/8/layout/pyramid1"/>
    <dgm:cxn modelId="{C542D7A2-F5F6-4673-A9E6-12D64DBBF21B}" type="presOf" srcId="{885464D0-17DB-47B2-A6D9-2D8B402894D6}" destId="{CCD80432-A293-4DD7-8C38-35B56553112C}" srcOrd="0" destOrd="0" presId="urn:microsoft.com/office/officeart/2005/8/layout/pyramid1"/>
    <dgm:cxn modelId="{38AAE115-31A7-4D3F-BEBB-BED2711825DE}" type="presOf" srcId="{D2024112-EC9F-4777-9F3C-E110528E9C8F}" destId="{9B6718D0-C093-43E1-9C81-4427D7664A4D}" srcOrd="0" destOrd="0" presId="urn:microsoft.com/office/officeart/2005/8/layout/pyramid1"/>
    <dgm:cxn modelId="{B6B57758-CA8F-4B8A-8127-A178DC657D08}" type="presOf" srcId="{DBE60F56-1627-4860-AB32-71EC2CF7B228}" destId="{0DC2A72C-2EC7-4A19-ADA3-075C5FB90129}" srcOrd="1" destOrd="0" presId="urn:microsoft.com/office/officeart/2005/8/layout/pyramid1"/>
    <dgm:cxn modelId="{3538BD54-50D8-410B-AC90-8FFBE5E534A0}" type="presOf" srcId="{2E484536-C992-4A0C-BA11-28E743777DEF}" destId="{8081E7F2-0C5C-4884-AB15-9026D9D8EC0C}" srcOrd="0" destOrd="0" presId="urn:microsoft.com/office/officeart/2005/8/layout/pyramid1"/>
    <dgm:cxn modelId="{94ECDA0A-1F5E-4121-AD4B-A79DBF7141D6}" type="presOf" srcId="{DBAEEAF3-D5A8-46B5-B258-D62C1877F6CE}" destId="{5844F2D5-A79B-4A6F-8950-2F0C6EABA814}" srcOrd="1" destOrd="0" presId="urn:microsoft.com/office/officeart/2005/8/layout/pyramid1"/>
    <dgm:cxn modelId="{CF2FD5F4-D2BC-4DD2-BB63-66AE2A8A36C6}" type="presOf" srcId="{A48133CB-7395-4ABF-BC5F-8CBFCDE8529A}" destId="{AEF4FEB7-F8E8-47EB-8F6D-E2A5BAC55BBE}" srcOrd="1" destOrd="0" presId="urn:microsoft.com/office/officeart/2005/8/layout/pyramid1"/>
    <dgm:cxn modelId="{07C30A64-EE02-4092-A49F-7538DACB1BE8}" srcId="{2E484536-C992-4A0C-BA11-28E743777DEF}" destId="{6F6DFDD8-BB14-45F3-98E3-3EF03EC0BEE2}" srcOrd="1" destOrd="0" parTransId="{00648425-78E9-4D9A-863F-01F53B375BB5}" sibTransId="{DE42FC3F-715F-4F29-ABD7-6B9BCF5D3163}"/>
    <dgm:cxn modelId="{FC2CF1F8-9E04-42DB-B4C4-496ADEBA7A3A}" srcId="{2E484536-C992-4A0C-BA11-28E743777DEF}" destId="{A48133CB-7395-4ABF-BC5F-8CBFCDE8529A}" srcOrd="3" destOrd="0" parTransId="{C7708773-52E7-4359-8870-288A4744D479}" sibTransId="{D9605BD1-4576-4F2F-8525-8E6FAC8C7993}"/>
    <dgm:cxn modelId="{DA006706-D054-4EAD-93F1-D0CD4555CC46}" srcId="{2E484536-C992-4A0C-BA11-28E743777DEF}" destId="{D2024112-EC9F-4777-9F3C-E110528E9C8F}" srcOrd="0" destOrd="0" parTransId="{EEEA01EF-CA70-4F55-B794-F3C3296E7F14}" sibTransId="{5BBB5928-60D1-4AA9-B4DE-6085DCE1FCC7}"/>
    <dgm:cxn modelId="{6E3FDCF3-9ACF-42F7-A7BE-547F44B3F452}" srcId="{2E484536-C992-4A0C-BA11-28E743777DEF}" destId="{DBAEEAF3-D5A8-46B5-B258-D62C1877F6CE}" srcOrd="4" destOrd="0" parTransId="{A8A35A54-7B7B-4ADE-A5FD-B3B67C666E68}" sibTransId="{4D9A4CFF-774C-460A-BBDA-D7A3D7E7741E}"/>
    <dgm:cxn modelId="{F18A6ED4-8BFF-40BA-B371-32C907CDDC3A}" type="presOf" srcId="{A48133CB-7395-4ABF-BC5F-8CBFCDE8529A}" destId="{8D2D3239-0C31-438A-819C-D732A82A9880}" srcOrd="0" destOrd="0" presId="urn:microsoft.com/office/officeart/2005/8/layout/pyramid1"/>
    <dgm:cxn modelId="{2A3DE31D-6128-4DC4-8193-37B7F8A17FAC}" type="presOf" srcId="{6F6DFDD8-BB14-45F3-98E3-3EF03EC0BEE2}" destId="{F5769A37-738C-409A-8FEA-20F77AD424F0}" srcOrd="1" destOrd="0" presId="urn:microsoft.com/office/officeart/2005/8/layout/pyramid1"/>
    <dgm:cxn modelId="{7843F2BA-7C34-423E-8D90-AB263ADBF38E}" type="presOf" srcId="{D2024112-EC9F-4777-9F3C-E110528E9C8F}" destId="{928328F5-8779-48D5-A607-36A3DC28A11F}" srcOrd="1" destOrd="0" presId="urn:microsoft.com/office/officeart/2005/8/layout/pyramid1"/>
    <dgm:cxn modelId="{9400979F-97EA-42CC-A05C-F852DD5ADB08}" type="presParOf" srcId="{8081E7F2-0C5C-4884-AB15-9026D9D8EC0C}" destId="{D674DA14-86EF-43E6-AB78-58AB2C77FCA7}" srcOrd="0" destOrd="0" presId="urn:microsoft.com/office/officeart/2005/8/layout/pyramid1"/>
    <dgm:cxn modelId="{32015900-DED4-4FD0-B9FB-827BCC279FBD}" type="presParOf" srcId="{D674DA14-86EF-43E6-AB78-58AB2C77FCA7}" destId="{9B6718D0-C093-43E1-9C81-4427D7664A4D}" srcOrd="0" destOrd="0" presId="urn:microsoft.com/office/officeart/2005/8/layout/pyramid1"/>
    <dgm:cxn modelId="{407CC4C2-9C22-4CA7-924E-46E7366F1C6D}" type="presParOf" srcId="{D674DA14-86EF-43E6-AB78-58AB2C77FCA7}" destId="{928328F5-8779-48D5-A607-36A3DC28A11F}" srcOrd="1" destOrd="0" presId="urn:microsoft.com/office/officeart/2005/8/layout/pyramid1"/>
    <dgm:cxn modelId="{5C59498E-0959-477A-9B3D-05D02F8EB967}" type="presParOf" srcId="{8081E7F2-0C5C-4884-AB15-9026D9D8EC0C}" destId="{0DE55828-3D0C-411D-9656-6FD28CB0CD5B}" srcOrd="1" destOrd="0" presId="urn:microsoft.com/office/officeart/2005/8/layout/pyramid1"/>
    <dgm:cxn modelId="{A0C628CA-2CF8-4862-9708-2F772EBB4D66}" type="presParOf" srcId="{0DE55828-3D0C-411D-9656-6FD28CB0CD5B}" destId="{DC30B85F-0078-4BE5-B73E-5053CE3E57C8}" srcOrd="0" destOrd="0" presId="urn:microsoft.com/office/officeart/2005/8/layout/pyramid1"/>
    <dgm:cxn modelId="{C5EEA5D9-54BB-42BF-94A9-ED157C533260}" type="presParOf" srcId="{0DE55828-3D0C-411D-9656-6FD28CB0CD5B}" destId="{F5769A37-738C-409A-8FEA-20F77AD424F0}" srcOrd="1" destOrd="0" presId="urn:microsoft.com/office/officeart/2005/8/layout/pyramid1"/>
    <dgm:cxn modelId="{328938CF-1FFF-4098-967B-B701A4BFCAD2}" type="presParOf" srcId="{8081E7F2-0C5C-4884-AB15-9026D9D8EC0C}" destId="{94840862-5BAF-4134-8899-BD0AEBB4279E}" srcOrd="2" destOrd="0" presId="urn:microsoft.com/office/officeart/2005/8/layout/pyramid1"/>
    <dgm:cxn modelId="{849163EA-0738-4011-BE82-B316A0ADCF43}" type="presParOf" srcId="{94840862-5BAF-4134-8899-BD0AEBB4279E}" destId="{CCD80432-A293-4DD7-8C38-35B56553112C}" srcOrd="0" destOrd="0" presId="urn:microsoft.com/office/officeart/2005/8/layout/pyramid1"/>
    <dgm:cxn modelId="{51102DFD-596C-48A3-92DD-C7385D27B942}" type="presParOf" srcId="{94840862-5BAF-4134-8899-BD0AEBB4279E}" destId="{5182A1D2-5CEF-48AA-AA60-C4B8D8D58BAF}" srcOrd="1" destOrd="0" presId="urn:microsoft.com/office/officeart/2005/8/layout/pyramid1"/>
    <dgm:cxn modelId="{A7D06E18-0531-4EEE-A49A-B735D7015EB4}" type="presParOf" srcId="{8081E7F2-0C5C-4884-AB15-9026D9D8EC0C}" destId="{5758C083-1A4C-46DF-9717-DB0B4885D2CC}" srcOrd="3" destOrd="0" presId="urn:microsoft.com/office/officeart/2005/8/layout/pyramid1"/>
    <dgm:cxn modelId="{33C6331C-97D4-4E9F-8D63-4FD041A1E811}" type="presParOf" srcId="{5758C083-1A4C-46DF-9717-DB0B4885D2CC}" destId="{8D2D3239-0C31-438A-819C-D732A82A9880}" srcOrd="0" destOrd="0" presId="urn:microsoft.com/office/officeart/2005/8/layout/pyramid1"/>
    <dgm:cxn modelId="{7F54EED5-7F25-45CF-9F4B-78CABAFFEFE6}" type="presParOf" srcId="{5758C083-1A4C-46DF-9717-DB0B4885D2CC}" destId="{AEF4FEB7-F8E8-47EB-8F6D-E2A5BAC55BBE}" srcOrd="1" destOrd="0" presId="urn:microsoft.com/office/officeart/2005/8/layout/pyramid1"/>
    <dgm:cxn modelId="{2315EF64-74EB-420C-848B-F54CA4226A1B}" type="presParOf" srcId="{8081E7F2-0C5C-4884-AB15-9026D9D8EC0C}" destId="{284548DC-1066-488F-99B3-08433B3DA02E}" srcOrd="4" destOrd="0" presId="urn:microsoft.com/office/officeart/2005/8/layout/pyramid1"/>
    <dgm:cxn modelId="{27E0278F-0E7B-4854-AD66-FF78D99B2342}" type="presParOf" srcId="{284548DC-1066-488F-99B3-08433B3DA02E}" destId="{678FA5F6-8D6C-4A1A-AFDF-45C300F7DAA6}" srcOrd="0" destOrd="0" presId="urn:microsoft.com/office/officeart/2005/8/layout/pyramid1"/>
    <dgm:cxn modelId="{8535B698-D52D-4FE6-B67F-B203C32439E5}" type="presParOf" srcId="{284548DC-1066-488F-99B3-08433B3DA02E}" destId="{5844F2D5-A79B-4A6F-8950-2F0C6EABA814}" srcOrd="1" destOrd="0" presId="urn:microsoft.com/office/officeart/2005/8/layout/pyramid1"/>
    <dgm:cxn modelId="{714A4226-73B9-43FB-BA11-E825755DDFD9}" type="presParOf" srcId="{8081E7F2-0C5C-4884-AB15-9026D9D8EC0C}" destId="{88AF5FC1-5A86-4BA8-90A4-62DBE818ACBF}" srcOrd="5" destOrd="0" presId="urn:microsoft.com/office/officeart/2005/8/layout/pyramid1"/>
    <dgm:cxn modelId="{572974A1-C57B-4E84-A6F6-01FB66CF673D}" type="presParOf" srcId="{88AF5FC1-5A86-4BA8-90A4-62DBE818ACBF}" destId="{F0047452-0D5F-4051-A21F-A24124376CDD}" srcOrd="0" destOrd="0" presId="urn:microsoft.com/office/officeart/2005/8/layout/pyramid1"/>
    <dgm:cxn modelId="{AECB70AA-356E-433A-9351-AA5396FC8FDF}" type="presParOf" srcId="{88AF5FC1-5A86-4BA8-90A4-62DBE818ACBF}" destId="{0DC2A72C-2EC7-4A19-ADA3-075C5FB901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484536-C992-4A0C-BA11-28E743777DEF}" type="doc">
      <dgm:prSet loTypeId="urn:microsoft.com/office/officeart/2005/8/layout/pyramid1" loCatId="pyramid" qsTypeId="urn:microsoft.com/office/officeart/2005/8/quickstyle/simple1" qsCatId="simple" csTypeId="urn:microsoft.com/office/officeart/2005/8/colors/colorful2" csCatId="colorful" phldr="1"/>
      <dgm:spPr/>
    </dgm:pt>
    <dgm:pt modelId="{DBE60F56-1627-4860-AB32-71EC2CF7B228}">
      <dgm:prSet phldrT="[Text]"/>
      <dgm:spPr/>
      <dgm:t>
        <a:bodyPr/>
        <a:lstStyle/>
        <a:p>
          <a:r>
            <a:rPr lang="en-US" dirty="0" smtClean="0"/>
            <a:t>State and Federal Government</a:t>
          </a:r>
        </a:p>
      </dgm:t>
    </dgm:pt>
    <dgm:pt modelId="{588FE16F-E2DB-414D-8160-4E166A15D2F5}" type="parTrans" cxnId="{6DC6DA5E-6DBD-4693-953D-7E3C1D92D0D5}">
      <dgm:prSet/>
      <dgm:spPr/>
      <dgm:t>
        <a:bodyPr/>
        <a:lstStyle/>
        <a:p>
          <a:endParaRPr lang="en-US"/>
        </a:p>
      </dgm:t>
    </dgm:pt>
    <dgm:pt modelId="{1C27F1CB-EF32-48C9-9BE8-E3CB0D62512C}" type="sibTrans" cxnId="{6DC6DA5E-6DBD-4693-953D-7E3C1D92D0D5}">
      <dgm:prSet/>
      <dgm:spPr/>
      <dgm:t>
        <a:bodyPr/>
        <a:lstStyle/>
        <a:p>
          <a:endParaRPr lang="en-US"/>
        </a:p>
      </dgm:t>
    </dgm:pt>
    <dgm:pt modelId="{DBAEEAF3-D5A8-46B5-B258-D62C1877F6CE}">
      <dgm:prSet phldrT="[Text]"/>
      <dgm:spPr/>
      <dgm:t>
        <a:bodyPr/>
        <a:lstStyle/>
        <a:p>
          <a:r>
            <a:rPr lang="en-US" dirty="0" smtClean="0"/>
            <a:t>Articles / Bylaws</a:t>
          </a:r>
          <a:endParaRPr lang="en-US" dirty="0"/>
        </a:p>
      </dgm:t>
    </dgm:pt>
    <dgm:pt modelId="{A8A35A54-7B7B-4ADE-A5FD-B3B67C666E68}" type="parTrans" cxnId="{6E3FDCF3-9ACF-42F7-A7BE-547F44B3F452}">
      <dgm:prSet/>
      <dgm:spPr/>
      <dgm:t>
        <a:bodyPr/>
        <a:lstStyle/>
        <a:p>
          <a:endParaRPr lang="en-US"/>
        </a:p>
      </dgm:t>
    </dgm:pt>
    <dgm:pt modelId="{4D9A4CFF-774C-460A-BBDA-D7A3D7E7741E}" type="sibTrans" cxnId="{6E3FDCF3-9ACF-42F7-A7BE-547F44B3F452}">
      <dgm:prSet/>
      <dgm:spPr/>
      <dgm:t>
        <a:bodyPr/>
        <a:lstStyle/>
        <a:p>
          <a:endParaRPr lang="en-US"/>
        </a:p>
      </dgm:t>
    </dgm:pt>
    <dgm:pt modelId="{D2024112-EC9F-4777-9F3C-E110528E9C8F}">
      <dgm:prSet phldrT="[Text]"/>
      <dgm:spPr/>
      <dgm:t>
        <a:bodyPr/>
        <a:lstStyle/>
        <a:p>
          <a:endParaRPr lang="en-US" dirty="0"/>
        </a:p>
      </dgm:t>
    </dgm:pt>
    <dgm:pt modelId="{5BBB5928-60D1-4AA9-B4DE-6085DCE1FCC7}" type="sibTrans" cxnId="{DA006706-D054-4EAD-93F1-D0CD4555CC46}">
      <dgm:prSet/>
      <dgm:spPr/>
      <dgm:t>
        <a:bodyPr/>
        <a:lstStyle/>
        <a:p>
          <a:endParaRPr lang="en-US"/>
        </a:p>
      </dgm:t>
    </dgm:pt>
    <dgm:pt modelId="{EEEA01EF-CA70-4F55-B794-F3C3296E7F14}" type="parTrans" cxnId="{DA006706-D054-4EAD-93F1-D0CD4555CC46}">
      <dgm:prSet/>
      <dgm:spPr/>
      <dgm:t>
        <a:bodyPr/>
        <a:lstStyle/>
        <a:p>
          <a:endParaRPr lang="en-US"/>
        </a:p>
      </dgm:t>
    </dgm:pt>
    <dgm:pt modelId="{6F6DFDD8-BB14-45F3-98E3-3EF03EC0BEE2}">
      <dgm:prSet phldrT="[Text]"/>
      <dgm:spPr/>
      <dgm:t>
        <a:bodyPr/>
        <a:lstStyle/>
        <a:p>
          <a:endParaRPr lang="en-US" dirty="0"/>
        </a:p>
      </dgm:t>
    </dgm:pt>
    <dgm:pt modelId="{DE42FC3F-715F-4F29-ABD7-6B9BCF5D3163}" type="sibTrans" cxnId="{07C30A64-EE02-4092-A49F-7538DACB1BE8}">
      <dgm:prSet/>
      <dgm:spPr/>
      <dgm:t>
        <a:bodyPr/>
        <a:lstStyle/>
        <a:p>
          <a:endParaRPr lang="en-US"/>
        </a:p>
      </dgm:t>
    </dgm:pt>
    <dgm:pt modelId="{00648425-78E9-4D9A-863F-01F53B375BB5}" type="parTrans" cxnId="{07C30A64-EE02-4092-A49F-7538DACB1BE8}">
      <dgm:prSet/>
      <dgm:spPr/>
      <dgm:t>
        <a:bodyPr/>
        <a:lstStyle/>
        <a:p>
          <a:endParaRPr lang="en-US"/>
        </a:p>
      </dgm:t>
    </dgm:pt>
    <dgm:pt modelId="{89D0B649-CF6A-4484-8F55-08E3D40D514E}">
      <dgm:prSet phldrT="[Text]"/>
      <dgm:spPr/>
      <dgm:t>
        <a:bodyPr/>
        <a:lstStyle/>
        <a:p>
          <a:endParaRPr lang="en-US" dirty="0"/>
        </a:p>
      </dgm:t>
    </dgm:pt>
    <dgm:pt modelId="{F9408729-4DDB-4569-8D08-485BF8980F17}" type="parTrans" cxnId="{C7D81886-E33C-4319-A41B-C8531B4EB584}">
      <dgm:prSet/>
      <dgm:spPr/>
      <dgm:t>
        <a:bodyPr/>
        <a:lstStyle/>
        <a:p>
          <a:endParaRPr lang="en-US"/>
        </a:p>
      </dgm:t>
    </dgm:pt>
    <dgm:pt modelId="{0B3F40F1-6FF7-4EC1-A743-CE575F02B8B7}" type="sibTrans" cxnId="{C7D81886-E33C-4319-A41B-C8531B4EB584}">
      <dgm:prSet/>
      <dgm:spPr/>
      <dgm:t>
        <a:bodyPr/>
        <a:lstStyle/>
        <a:p>
          <a:endParaRPr lang="en-US"/>
        </a:p>
      </dgm:t>
    </dgm:pt>
    <dgm:pt modelId="{FB9A236F-F5CC-4794-9A39-1825375F02A0}">
      <dgm:prSet phldrT="[Text]"/>
      <dgm:spPr/>
      <dgm:t>
        <a:bodyPr/>
        <a:lstStyle/>
        <a:p>
          <a:endParaRPr lang="en-US" dirty="0"/>
        </a:p>
      </dgm:t>
    </dgm:pt>
    <dgm:pt modelId="{6689B9A4-9855-444B-80A4-0ADC4991C177}" type="parTrans" cxnId="{5F8BC8B3-4FCA-4615-8DD7-1D49129B2FF1}">
      <dgm:prSet/>
      <dgm:spPr/>
      <dgm:t>
        <a:bodyPr/>
        <a:lstStyle/>
        <a:p>
          <a:endParaRPr lang="en-US"/>
        </a:p>
      </dgm:t>
    </dgm:pt>
    <dgm:pt modelId="{C93243BA-6DDC-41EC-8255-2AD2DAF15109}" type="sibTrans" cxnId="{5F8BC8B3-4FCA-4615-8DD7-1D49129B2FF1}">
      <dgm:prSet/>
      <dgm:spPr/>
      <dgm:t>
        <a:bodyPr/>
        <a:lstStyle/>
        <a:p>
          <a:endParaRPr lang="en-US"/>
        </a:p>
      </dgm:t>
    </dgm:pt>
    <dgm:pt modelId="{8081E7F2-0C5C-4884-AB15-9026D9D8EC0C}" type="pres">
      <dgm:prSet presAssocID="{2E484536-C992-4A0C-BA11-28E743777DEF}" presName="Name0" presStyleCnt="0">
        <dgm:presLayoutVars>
          <dgm:dir/>
          <dgm:animLvl val="lvl"/>
          <dgm:resizeHandles val="exact"/>
        </dgm:presLayoutVars>
      </dgm:prSet>
      <dgm:spPr/>
    </dgm:pt>
    <dgm:pt modelId="{D674DA14-86EF-43E6-AB78-58AB2C77FCA7}" type="pres">
      <dgm:prSet presAssocID="{D2024112-EC9F-4777-9F3C-E110528E9C8F}" presName="Name8" presStyleCnt="0"/>
      <dgm:spPr/>
    </dgm:pt>
    <dgm:pt modelId="{9B6718D0-C093-43E1-9C81-4427D7664A4D}" type="pres">
      <dgm:prSet presAssocID="{D2024112-EC9F-4777-9F3C-E110528E9C8F}" presName="level" presStyleLbl="node1" presStyleIdx="0" presStyleCnt="6">
        <dgm:presLayoutVars>
          <dgm:chMax val="1"/>
          <dgm:bulletEnabled val="1"/>
        </dgm:presLayoutVars>
      </dgm:prSet>
      <dgm:spPr/>
      <dgm:t>
        <a:bodyPr/>
        <a:lstStyle/>
        <a:p>
          <a:endParaRPr lang="en-US"/>
        </a:p>
      </dgm:t>
    </dgm:pt>
    <dgm:pt modelId="{928328F5-8779-48D5-A607-36A3DC28A11F}" type="pres">
      <dgm:prSet presAssocID="{D2024112-EC9F-4777-9F3C-E110528E9C8F}" presName="levelTx" presStyleLbl="revTx" presStyleIdx="0" presStyleCnt="0">
        <dgm:presLayoutVars>
          <dgm:chMax val="1"/>
          <dgm:bulletEnabled val="1"/>
        </dgm:presLayoutVars>
      </dgm:prSet>
      <dgm:spPr/>
      <dgm:t>
        <a:bodyPr/>
        <a:lstStyle/>
        <a:p>
          <a:endParaRPr lang="en-US"/>
        </a:p>
      </dgm:t>
    </dgm:pt>
    <dgm:pt modelId="{0DE55828-3D0C-411D-9656-6FD28CB0CD5B}" type="pres">
      <dgm:prSet presAssocID="{6F6DFDD8-BB14-45F3-98E3-3EF03EC0BEE2}" presName="Name8" presStyleCnt="0"/>
      <dgm:spPr/>
    </dgm:pt>
    <dgm:pt modelId="{DC30B85F-0078-4BE5-B73E-5053CE3E57C8}" type="pres">
      <dgm:prSet presAssocID="{6F6DFDD8-BB14-45F3-98E3-3EF03EC0BEE2}" presName="level" presStyleLbl="node1" presStyleIdx="1" presStyleCnt="6">
        <dgm:presLayoutVars>
          <dgm:chMax val="1"/>
          <dgm:bulletEnabled val="1"/>
        </dgm:presLayoutVars>
      </dgm:prSet>
      <dgm:spPr/>
      <dgm:t>
        <a:bodyPr/>
        <a:lstStyle/>
        <a:p>
          <a:endParaRPr lang="en-US"/>
        </a:p>
      </dgm:t>
    </dgm:pt>
    <dgm:pt modelId="{F5769A37-738C-409A-8FEA-20F77AD424F0}" type="pres">
      <dgm:prSet presAssocID="{6F6DFDD8-BB14-45F3-98E3-3EF03EC0BEE2}" presName="levelTx" presStyleLbl="revTx" presStyleIdx="0" presStyleCnt="0">
        <dgm:presLayoutVars>
          <dgm:chMax val="1"/>
          <dgm:bulletEnabled val="1"/>
        </dgm:presLayoutVars>
      </dgm:prSet>
      <dgm:spPr/>
      <dgm:t>
        <a:bodyPr/>
        <a:lstStyle/>
        <a:p>
          <a:endParaRPr lang="en-US"/>
        </a:p>
      </dgm:t>
    </dgm:pt>
    <dgm:pt modelId="{6959B263-BD11-4990-8B8E-F1FA42118A97}" type="pres">
      <dgm:prSet presAssocID="{89D0B649-CF6A-4484-8F55-08E3D40D514E}" presName="Name8" presStyleCnt="0"/>
      <dgm:spPr/>
    </dgm:pt>
    <dgm:pt modelId="{E23336E6-ED84-4E44-8FB5-E14E3FB13971}" type="pres">
      <dgm:prSet presAssocID="{89D0B649-CF6A-4484-8F55-08E3D40D514E}" presName="level" presStyleLbl="node1" presStyleIdx="2" presStyleCnt="6">
        <dgm:presLayoutVars>
          <dgm:chMax val="1"/>
          <dgm:bulletEnabled val="1"/>
        </dgm:presLayoutVars>
      </dgm:prSet>
      <dgm:spPr/>
      <dgm:t>
        <a:bodyPr/>
        <a:lstStyle/>
        <a:p>
          <a:endParaRPr lang="en-US"/>
        </a:p>
      </dgm:t>
    </dgm:pt>
    <dgm:pt modelId="{802D36FF-9B52-44ED-B196-F5D0C07253AA}" type="pres">
      <dgm:prSet presAssocID="{89D0B649-CF6A-4484-8F55-08E3D40D514E}" presName="levelTx" presStyleLbl="revTx" presStyleIdx="0" presStyleCnt="0">
        <dgm:presLayoutVars>
          <dgm:chMax val="1"/>
          <dgm:bulletEnabled val="1"/>
        </dgm:presLayoutVars>
      </dgm:prSet>
      <dgm:spPr/>
      <dgm:t>
        <a:bodyPr/>
        <a:lstStyle/>
        <a:p>
          <a:endParaRPr lang="en-US"/>
        </a:p>
      </dgm:t>
    </dgm:pt>
    <dgm:pt modelId="{1AF4EA6C-93FE-4500-8AC2-CD4E8DF0AC17}" type="pres">
      <dgm:prSet presAssocID="{FB9A236F-F5CC-4794-9A39-1825375F02A0}" presName="Name8" presStyleCnt="0"/>
      <dgm:spPr/>
    </dgm:pt>
    <dgm:pt modelId="{C0A999E7-293C-4E57-BC0C-A0EC150823E5}" type="pres">
      <dgm:prSet presAssocID="{FB9A236F-F5CC-4794-9A39-1825375F02A0}" presName="level" presStyleLbl="node1" presStyleIdx="3" presStyleCnt="6">
        <dgm:presLayoutVars>
          <dgm:chMax val="1"/>
          <dgm:bulletEnabled val="1"/>
        </dgm:presLayoutVars>
      </dgm:prSet>
      <dgm:spPr/>
      <dgm:t>
        <a:bodyPr/>
        <a:lstStyle/>
        <a:p>
          <a:endParaRPr lang="en-US"/>
        </a:p>
      </dgm:t>
    </dgm:pt>
    <dgm:pt modelId="{20FC27FD-84DE-43DD-9045-45B30A1ECD1A}" type="pres">
      <dgm:prSet presAssocID="{FB9A236F-F5CC-4794-9A39-1825375F02A0}" presName="levelTx" presStyleLbl="revTx" presStyleIdx="0" presStyleCnt="0">
        <dgm:presLayoutVars>
          <dgm:chMax val="1"/>
          <dgm:bulletEnabled val="1"/>
        </dgm:presLayoutVars>
      </dgm:prSet>
      <dgm:spPr/>
      <dgm:t>
        <a:bodyPr/>
        <a:lstStyle/>
        <a:p>
          <a:endParaRPr lang="en-US"/>
        </a:p>
      </dgm:t>
    </dgm:pt>
    <dgm:pt modelId="{284548DC-1066-488F-99B3-08433B3DA02E}" type="pres">
      <dgm:prSet presAssocID="{DBAEEAF3-D5A8-46B5-B258-D62C1877F6CE}" presName="Name8" presStyleCnt="0"/>
      <dgm:spPr/>
    </dgm:pt>
    <dgm:pt modelId="{678FA5F6-8D6C-4A1A-AFDF-45C300F7DAA6}" type="pres">
      <dgm:prSet presAssocID="{DBAEEAF3-D5A8-46B5-B258-D62C1877F6CE}" presName="level" presStyleLbl="node1" presStyleIdx="4" presStyleCnt="6">
        <dgm:presLayoutVars>
          <dgm:chMax val="1"/>
          <dgm:bulletEnabled val="1"/>
        </dgm:presLayoutVars>
      </dgm:prSet>
      <dgm:spPr/>
      <dgm:t>
        <a:bodyPr/>
        <a:lstStyle/>
        <a:p>
          <a:endParaRPr lang="en-US"/>
        </a:p>
      </dgm:t>
    </dgm:pt>
    <dgm:pt modelId="{5844F2D5-A79B-4A6F-8950-2F0C6EABA814}" type="pres">
      <dgm:prSet presAssocID="{DBAEEAF3-D5A8-46B5-B258-D62C1877F6CE}" presName="levelTx" presStyleLbl="revTx" presStyleIdx="0" presStyleCnt="0">
        <dgm:presLayoutVars>
          <dgm:chMax val="1"/>
          <dgm:bulletEnabled val="1"/>
        </dgm:presLayoutVars>
      </dgm:prSet>
      <dgm:spPr/>
      <dgm:t>
        <a:bodyPr/>
        <a:lstStyle/>
        <a:p>
          <a:endParaRPr lang="en-US"/>
        </a:p>
      </dgm:t>
    </dgm:pt>
    <dgm:pt modelId="{88AF5FC1-5A86-4BA8-90A4-62DBE818ACBF}" type="pres">
      <dgm:prSet presAssocID="{DBE60F56-1627-4860-AB32-71EC2CF7B228}" presName="Name8" presStyleCnt="0"/>
      <dgm:spPr/>
    </dgm:pt>
    <dgm:pt modelId="{F0047452-0D5F-4051-A21F-A24124376CDD}" type="pres">
      <dgm:prSet presAssocID="{DBE60F56-1627-4860-AB32-71EC2CF7B228}" presName="level" presStyleLbl="node1" presStyleIdx="5" presStyleCnt="6">
        <dgm:presLayoutVars>
          <dgm:chMax val="1"/>
          <dgm:bulletEnabled val="1"/>
        </dgm:presLayoutVars>
      </dgm:prSet>
      <dgm:spPr/>
      <dgm:t>
        <a:bodyPr/>
        <a:lstStyle/>
        <a:p>
          <a:endParaRPr lang="en-US"/>
        </a:p>
      </dgm:t>
    </dgm:pt>
    <dgm:pt modelId="{0DC2A72C-2EC7-4A19-ADA3-075C5FB90129}" type="pres">
      <dgm:prSet presAssocID="{DBE60F56-1627-4860-AB32-71EC2CF7B228}" presName="levelTx" presStyleLbl="revTx" presStyleIdx="0" presStyleCnt="0">
        <dgm:presLayoutVars>
          <dgm:chMax val="1"/>
          <dgm:bulletEnabled val="1"/>
        </dgm:presLayoutVars>
      </dgm:prSet>
      <dgm:spPr/>
      <dgm:t>
        <a:bodyPr/>
        <a:lstStyle/>
        <a:p>
          <a:endParaRPr lang="en-US"/>
        </a:p>
      </dgm:t>
    </dgm:pt>
  </dgm:ptLst>
  <dgm:cxnLst>
    <dgm:cxn modelId="{50D283C0-FADA-4B11-91E6-04ABE3168ADD}" type="presOf" srcId="{DBAEEAF3-D5A8-46B5-B258-D62C1877F6CE}" destId="{5844F2D5-A79B-4A6F-8950-2F0C6EABA814}" srcOrd="1" destOrd="0" presId="urn:microsoft.com/office/officeart/2005/8/layout/pyramid1"/>
    <dgm:cxn modelId="{C7D81886-E33C-4319-A41B-C8531B4EB584}" srcId="{2E484536-C992-4A0C-BA11-28E743777DEF}" destId="{89D0B649-CF6A-4484-8F55-08E3D40D514E}" srcOrd="2" destOrd="0" parTransId="{F9408729-4DDB-4569-8D08-485BF8980F17}" sibTransId="{0B3F40F1-6FF7-4EC1-A743-CE575F02B8B7}"/>
    <dgm:cxn modelId="{F7E86A92-FFAB-428A-A3BA-6CBA662AAB7B}" type="presOf" srcId="{DBE60F56-1627-4860-AB32-71EC2CF7B228}" destId="{0DC2A72C-2EC7-4A19-ADA3-075C5FB90129}" srcOrd="1" destOrd="0" presId="urn:microsoft.com/office/officeart/2005/8/layout/pyramid1"/>
    <dgm:cxn modelId="{5F8BC8B3-4FCA-4615-8DD7-1D49129B2FF1}" srcId="{2E484536-C992-4A0C-BA11-28E743777DEF}" destId="{FB9A236F-F5CC-4794-9A39-1825375F02A0}" srcOrd="3" destOrd="0" parTransId="{6689B9A4-9855-444B-80A4-0ADC4991C177}" sibTransId="{C93243BA-6DDC-41EC-8255-2AD2DAF15109}"/>
    <dgm:cxn modelId="{63038F52-5F82-4D36-944F-84C8593D6903}" type="presOf" srcId="{D2024112-EC9F-4777-9F3C-E110528E9C8F}" destId="{9B6718D0-C093-43E1-9C81-4427D7664A4D}" srcOrd="0" destOrd="0" presId="urn:microsoft.com/office/officeart/2005/8/layout/pyramid1"/>
    <dgm:cxn modelId="{ACF5D83C-E8EC-4756-AD72-9B7BFAEFD23F}" type="presOf" srcId="{FB9A236F-F5CC-4794-9A39-1825375F02A0}" destId="{20FC27FD-84DE-43DD-9045-45B30A1ECD1A}" srcOrd="1" destOrd="0" presId="urn:microsoft.com/office/officeart/2005/8/layout/pyramid1"/>
    <dgm:cxn modelId="{8DBC4E42-C7F4-45D3-AAE7-5BDB968F1BF9}" type="presOf" srcId="{DBE60F56-1627-4860-AB32-71EC2CF7B228}" destId="{F0047452-0D5F-4051-A21F-A24124376CDD}" srcOrd="0" destOrd="0" presId="urn:microsoft.com/office/officeart/2005/8/layout/pyramid1"/>
    <dgm:cxn modelId="{6DC6DA5E-6DBD-4693-953D-7E3C1D92D0D5}" srcId="{2E484536-C992-4A0C-BA11-28E743777DEF}" destId="{DBE60F56-1627-4860-AB32-71EC2CF7B228}" srcOrd="5" destOrd="0" parTransId="{588FE16F-E2DB-414D-8160-4E166A15D2F5}" sibTransId="{1C27F1CB-EF32-48C9-9BE8-E3CB0D62512C}"/>
    <dgm:cxn modelId="{83753BBF-F99E-4C62-A96B-980B4940FCFC}" type="presOf" srcId="{89D0B649-CF6A-4484-8F55-08E3D40D514E}" destId="{E23336E6-ED84-4E44-8FB5-E14E3FB13971}" srcOrd="0" destOrd="0" presId="urn:microsoft.com/office/officeart/2005/8/layout/pyramid1"/>
    <dgm:cxn modelId="{A0EEBECE-6104-482F-8417-B6B738C1AE65}" type="presOf" srcId="{DBAEEAF3-D5A8-46B5-B258-D62C1877F6CE}" destId="{678FA5F6-8D6C-4A1A-AFDF-45C300F7DAA6}" srcOrd="0" destOrd="0" presId="urn:microsoft.com/office/officeart/2005/8/layout/pyramid1"/>
    <dgm:cxn modelId="{E9FDD000-9677-4A1F-8FDA-AF228C9B122C}" type="presOf" srcId="{6F6DFDD8-BB14-45F3-98E3-3EF03EC0BEE2}" destId="{F5769A37-738C-409A-8FEA-20F77AD424F0}" srcOrd="1" destOrd="0" presId="urn:microsoft.com/office/officeart/2005/8/layout/pyramid1"/>
    <dgm:cxn modelId="{920CD415-35A4-48B2-BD0F-D58DA3F445C1}" type="presOf" srcId="{6F6DFDD8-BB14-45F3-98E3-3EF03EC0BEE2}" destId="{DC30B85F-0078-4BE5-B73E-5053CE3E57C8}" srcOrd="0" destOrd="0" presId="urn:microsoft.com/office/officeart/2005/8/layout/pyramid1"/>
    <dgm:cxn modelId="{E7A2DE79-BFC1-4743-A29E-967B3322BAF7}" type="presOf" srcId="{2E484536-C992-4A0C-BA11-28E743777DEF}" destId="{8081E7F2-0C5C-4884-AB15-9026D9D8EC0C}" srcOrd="0" destOrd="0" presId="urn:microsoft.com/office/officeart/2005/8/layout/pyramid1"/>
    <dgm:cxn modelId="{89844C65-3B6B-401D-A95C-CCE3B58E38F7}" type="presOf" srcId="{FB9A236F-F5CC-4794-9A39-1825375F02A0}" destId="{C0A999E7-293C-4E57-BC0C-A0EC150823E5}" srcOrd="0" destOrd="0" presId="urn:microsoft.com/office/officeart/2005/8/layout/pyramid1"/>
    <dgm:cxn modelId="{07C30A64-EE02-4092-A49F-7538DACB1BE8}" srcId="{2E484536-C992-4A0C-BA11-28E743777DEF}" destId="{6F6DFDD8-BB14-45F3-98E3-3EF03EC0BEE2}" srcOrd="1" destOrd="0" parTransId="{00648425-78E9-4D9A-863F-01F53B375BB5}" sibTransId="{DE42FC3F-715F-4F29-ABD7-6B9BCF5D3163}"/>
    <dgm:cxn modelId="{DA006706-D054-4EAD-93F1-D0CD4555CC46}" srcId="{2E484536-C992-4A0C-BA11-28E743777DEF}" destId="{D2024112-EC9F-4777-9F3C-E110528E9C8F}" srcOrd="0" destOrd="0" parTransId="{EEEA01EF-CA70-4F55-B794-F3C3296E7F14}" sibTransId="{5BBB5928-60D1-4AA9-B4DE-6085DCE1FCC7}"/>
    <dgm:cxn modelId="{6E3FDCF3-9ACF-42F7-A7BE-547F44B3F452}" srcId="{2E484536-C992-4A0C-BA11-28E743777DEF}" destId="{DBAEEAF3-D5A8-46B5-B258-D62C1877F6CE}" srcOrd="4" destOrd="0" parTransId="{A8A35A54-7B7B-4ADE-A5FD-B3B67C666E68}" sibTransId="{4D9A4CFF-774C-460A-BBDA-D7A3D7E7741E}"/>
    <dgm:cxn modelId="{950971AE-0D04-465A-A36E-1DDDC5701C07}" type="presOf" srcId="{D2024112-EC9F-4777-9F3C-E110528E9C8F}" destId="{928328F5-8779-48D5-A607-36A3DC28A11F}" srcOrd="1" destOrd="0" presId="urn:microsoft.com/office/officeart/2005/8/layout/pyramid1"/>
    <dgm:cxn modelId="{AF44FDFF-61F1-4154-8D96-F12FD1AEEB3E}" type="presOf" srcId="{89D0B649-CF6A-4484-8F55-08E3D40D514E}" destId="{802D36FF-9B52-44ED-B196-F5D0C07253AA}" srcOrd="1" destOrd="0" presId="urn:microsoft.com/office/officeart/2005/8/layout/pyramid1"/>
    <dgm:cxn modelId="{9B679178-AFBE-4741-80C5-7587845E2D6C}" type="presParOf" srcId="{8081E7F2-0C5C-4884-AB15-9026D9D8EC0C}" destId="{D674DA14-86EF-43E6-AB78-58AB2C77FCA7}" srcOrd="0" destOrd="0" presId="urn:microsoft.com/office/officeart/2005/8/layout/pyramid1"/>
    <dgm:cxn modelId="{E06542E9-56B7-4D10-9841-F192DBBBDAA2}" type="presParOf" srcId="{D674DA14-86EF-43E6-AB78-58AB2C77FCA7}" destId="{9B6718D0-C093-43E1-9C81-4427D7664A4D}" srcOrd="0" destOrd="0" presId="urn:microsoft.com/office/officeart/2005/8/layout/pyramid1"/>
    <dgm:cxn modelId="{38612C59-A55E-46C8-860D-20E77A4C65A8}" type="presParOf" srcId="{D674DA14-86EF-43E6-AB78-58AB2C77FCA7}" destId="{928328F5-8779-48D5-A607-36A3DC28A11F}" srcOrd="1" destOrd="0" presId="urn:microsoft.com/office/officeart/2005/8/layout/pyramid1"/>
    <dgm:cxn modelId="{E9138D94-EEE4-45E1-B756-95D46D16D85C}" type="presParOf" srcId="{8081E7F2-0C5C-4884-AB15-9026D9D8EC0C}" destId="{0DE55828-3D0C-411D-9656-6FD28CB0CD5B}" srcOrd="1" destOrd="0" presId="urn:microsoft.com/office/officeart/2005/8/layout/pyramid1"/>
    <dgm:cxn modelId="{31FF182D-345B-4ADB-BFFE-620510BDB8C7}" type="presParOf" srcId="{0DE55828-3D0C-411D-9656-6FD28CB0CD5B}" destId="{DC30B85F-0078-4BE5-B73E-5053CE3E57C8}" srcOrd="0" destOrd="0" presId="urn:microsoft.com/office/officeart/2005/8/layout/pyramid1"/>
    <dgm:cxn modelId="{B2E8B68D-E8B9-41C6-9D39-ED7E13F69D09}" type="presParOf" srcId="{0DE55828-3D0C-411D-9656-6FD28CB0CD5B}" destId="{F5769A37-738C-409A-8FEA-20F77AD424F0}" srcOrd="1" destOrd="0" presId="urn:microsoft.com/office/officeart/2005/8/layout/pyramid1"/>
    <dgm:cxn modelId="{39F1FE14-C123-4A05-A286-C19DB778FD8A}" type="presParOf" srcId="{8081E7F2-0C5C-4884-AB15-9026D9D8EC0C}" destId="{6959B263-BD11-4990-8B8E-F1FA42118A97}" srcOrd="2" destOrd="0" presId="urn:microsoft.com/office/officeart/2005/8/layout/pyramid1"/>
    <dgm:cxn modelId="{C523C3C9-7748-4D2E-A58D-40043618E438}" type="presParOf" srcId="{6959B263-BD11-4990-8B8E-F1FA42118A97}" destId="{E23336E6-ED84-4E44-8FB5-E14E3FB13971}" srcOrd="0" destOrd="0" presId="urn:microsoft.com/office/officeart/2005/8/layout/pyramid1"/>
    <dgm:cxn modelId="{0F8B9E78-1EEF-4843-80C3-DC0BEBFCC5A6}" type="presParOf" srcId="{6959B263-BD11-4990-8B8E-F1FA42118A97}" destId="{802D36FF-9B52-44ED-B196-F5D0C07253AA}" srcOrd="1" destOrd="0" presId="urn:microsoft.com/office/officeart/2005/8/layout/pyramid1"/>
    <dgm:cxn modelId="{143B2607-7A37-4DAE-AE6E-1040BFA8511B}" type="presParOf" srcId="{8081E7F2-0C5C-4884-AB15-9026D9D8EC0C}" destId="{1AF4EA6C-93FE-4500-8AC2-CD4E8DF0AC17}" srcOrd="3" destOrd="0" presId="urn:microsoft.com/office/officeart/2005/8/layout/pyramid1"/>
    <dgm:cxn modelId="{8E18CA6E-CEEA-428A-9ECE-162DB42FCC50}" type="presParOf" srcId="{1AF4EA6C-93FE-4500-8AC2-CD4E8DF0AC17}" destId="{C0A999E7-293C-4E57-BC0C-A0EC150823E5}" srcOrd="0" destOrd="0" presId="urn:microsoft.com/office/officeart/2005/8/layout/pyramid1"/>
    <dgm:cxn modelId="{AF6F1F4C-12A7-4F55-885B-1A5A07313CB1}" type="presParOf" srcId="{1AF4EA6C-93FE-4500-8AC2-CD4E8DF0AC17}" destId="{20FC27FD-84DE-43DD-9045-45B30A1ECD1A}" srcOrd="1" destOrd="0" presId="urn:microsoft.com/office/officeart/2005/8/layout/pyramid1"/>
    <dgm:cxn modelId="{609CEBF5-4C9C-41CB-A600-C32FDBA08D3A}" type="presParOf" srcId="{8081E7F2-0C5C-4884-AB15-9026D9D8EC0C}" destId="{284548DC-1066-488F-99B3-08433B3DA02E}" srcOrd="4" destOrd="0" presId="urn:microsoft.com/office/officeart/2005/8/layout/pyramid1"/>
    <dgm:cxn modelId="{0D585BC6-5BEB-41CA-9F38-1A47F4E9E5E6}" type="presParOf" srcId="{284548DC-1066-488F-99B3-08433B3DA02E}" destId="{678FA5F6-8D6C-4A1A-AFDF-45C300F7DAA6}" srcOrd="0" destOrd="0" presId="urn:microsoft.com/office/officeart/2005/8/layout/pyramid1"/>
    <dgm:cxn modelId="{3B6705A9-C205-46AD-9DFC-08CD2D3D7DBC}" type="presParOf" srcId="{284548DC-1066-488F-99B3-08433B3DA02E}" destId="{5844F2D5-A79B-4A6F-8950-2F0C6EABA814}" srcOrd="1" destOrd="0" presId="urn:microsoft.com/office/officeart/2005/8/layout/pyramid1"/>
    <dgm:cxn modelId="{C8D1A725-C1F1-499B-8291-E07645E69203}" type="presParOf" srcId="{8081E7F2-0C5C-4884-AB15-9026D9D8EC0C}" destId="{88AF5FC1-5A86-4BA8-90A4-62DBE818ACBF}" srcOrd="5" destOrd="0" presId="urn:microsoft.com/office/officeart/2005/8/layout/pyramid1"/>
    <dgm:cxn modelId="{318E6694-EE79-4FC4-80C5-E9D448572F07}" type="presParOf" srcId="{88AF5FC1-5A86-4BA8-90A4-62DBE818ACBF}" destId="{F0047452-0D5F-4051-A21F-A24124376CDD}" srcOrd="0" destOrd="0" presId="urn:microsoft.com/office/officeart/2005/8/layout/pyramid1"/>
    <dgm:cxn modelId="{56F0063F-040C-4BC3-B079-4EBD650871A5}" type="presParOf" srcId="{88AF5FC1-5A86-4BA8-90A4-62DBE818ACBF}" destId="{0DC2A72C-2EC7-4A19-ADA3-075C5FB901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84536-C992-4A0C-BA11-28E743777DEF}" type="doc">
      <dgm:prSet loTypeId="urn:microsoft.com/office/officeart/2005/8/layout/pyramid1" loCatId="pyramid" qsTypeId="urn:microsoft.com/office/officeart/2005/8/quickstyle/simple1" qsCatId="simple" csTypeId="urn:microsoft.com/office/officeart/2005/8/colors/colorful2" csCatId="colorful" phldr="1"/>
      <dgm:spPr/>
    </dgm:pt>
    <dgm:pt modelId="{DBE60F56-1627-4860-AB32-71EC2CF7B228}">
      <dgm:prSet phldrT="[Text]"/>
      <dgm:spPr/>
      <dgm:t>
        <a:bodyPr/>
        <a:lstStyle/>
        <a:p>
          <a:r>
            <a:rPr lang="en-US" dirty="0" smtClean="0"/>
            <a:t>State and Federal Government</a:t>
          </a:r>
        </a:p>
      </dgm:t>
    </dgm:pt>
    <dgm:pt modelId="{588FE16F-E2DB-414D-8160-4E166A15D2F5}" type="parTrans" cxnId="{6DC6DA5E-6DBD-4693-953D-7E3C1D92D0D5}">
      <dgm:prSet/>
      <dgm:spPr/>
      <dgm:t>
        <a:bodyPr/>
        <a:lstStyle/>
        <a:p>
          <a:endParaRPr lang="en-US"/>
        </a:p>
      </dgm:t>
    </dgm:pt>
    <dgm:pt modelId="{1C27F1CB-EF32-48C9-9BE8-E3CB0D62512C}" type="sibTrans" cxnId="{6DC6DA5E-6DBD-4693-953D-7E3C1D92D0D5}">
      <dgm:prSet/>
      <dgm:spPr/>
      <dgm:t>
        <a:bodyPr/>
        <a:lstStyle/>
        <a:p>
          <a:endParaRPr lang="en-US"/>
        </a:p>
      </dgm:t>
    </dgm:pt>
    <dgm:pt modelId="{DBAEEAF3-D5A8-46B5-B258-D62C1877F6CE}">
      <dgm:prSet phldrT="[Text]"/>
      <dgm:spPr/>
      <dgm:t>
        <a:bodyPr/>
        <a:lstStyle/>
        <a:p>
          <a:r>
            <a:rPr lang="en-US" dirty="0" smtClean="0"/>
            <a:t>Articles / Bylaws</a:t>
          </a:r>
          <a:endParaRPr lang="en-US" dirty="0"/>
        </a:p>
      </dgm:t>
    </dgm:pt>
    <dgm:pt modelId="{A8A35A54-7B7B-4ADE-A5FD-B3B67C666E68}" type="parTrans" cxnId="{6E3FDCF3-9ACF-42F7-A7BE-547F44B3F452}">
      <dgm:prSet/>
      <dgm:spPr/>
      <dgm:t>
        <a:bodyPr/>
        <a:lstStyle/>
        <a:p>
          <a:endParaRPr lang="en-US"/>
        </a:p>
      </dgm:t>
    </dgm:pt>
    <dgm:pt modelId="{4D9A4CFF-774C-460A-BBDA-D7A3D7E7741E}" type="sibTrans" cxnId="{6E3FDCF3-9ACF-42F7-A7BE-547F44B3F452}">
      <dgm:prSet/>
      <dgm:spPr/>
      <dgm:t>
        <a:bodyPr/>
        <a:lstStyle/>
        <a:p>
          <a:endParaRPr lang="en-US"/>
        </a:p>
      </dgm:t>
    </dgm:pt>
    <dgm:pt modelId="{D2024112-EC9F-4777-9F3C-E110528E9C8F}">
      <dgm:prSet phldrT="[Text]"/>
      <dgm:spPr/>
      <dgm:t>
        <a:bodyPr/>
        <a:lstStyle/>
        <a:p>
          <a:r>
            <a:rPr lang="en-US" dirty="0" smtClean="0"/>
            <a:t>Operations</a:t>
          </a:r>
        </a:p>
        <a:p>
          <a:r>
            <a:rPr lang="en-US" dirty="0" smtClean="0"/>
            <a:t>Manual</a:t>
          </a:r>
          <a:endParaRPr lang="en-US" dirty="0"/>
        </a:p>
      </dgm:t>
    </dgm:pt>
    <dgm:pt modelId="{5BBB5928-60D1-4AA9-B4DE-6085DCE1FCC7}" type="sibTrans" cxnId="{DA006706-D054-4EAD-93F1-D0CD4555CC46}">
      <dgm:prSet/>
      <dgm:spPr/>
      <dgm:t>
        <a:bodyPr/>
        <a:lstStyle/>
        <a:p>
          <a:endParaRPr lang="en-US"/>
        </a:p>
      </dgm:t>
    </dgm:pt>
    <dgm:pt modelId="{EEEA01EF-CA70-4F55-B794-F3C3296E7F14}" type="parTrans" cxnId="{DA006706-D054-4EAD-93F1-D0CD4555CC46}">
      <dgm:prSet/>
      <dgm:spPr/>
      <dgm:t>
        <a:bodyPr/>
        <a:lstStyle/>
        <a:p>
          <a:endParaRPr lang="en-US"/>
        </a:p>
      </dgm:t>
    </dgm:pt>
    <dgm:pt modelId="{6F6DFDD8-BB14-45F3-98E3-3EF03EC0BEE2}">
      <dgm:prSet phldrT="[Text]"/>
      <dgm:spPr/>
      <dgm:t>
        <a:bodyPr/>
        <a:lstStyle/>
        <a:p>
          <a:r>
            <a:rPr lang="en-US" dirty="0" smtClean="0"/>
            <a:t>Employee Handbook</a:t>
          </a:r>
          <a:endParaRPr lang="en-US" dirty="0"/>
        </a:p>
      </dgm:t>
    </dgm:pt>
    <dgm:pt modelId="{DE42FC3F-715F-4F29-ABD7-6B9BCF5D3163}" type="sibTrans" cxnId="{07C30A64-EE02-4092-A49F-7538DACB1BE8}">
      <dgm:prSet/>
      <dgm:spPr/>
      <dgm:t>
        <a:bodyPr/>
        <a:lstStyle/>
        <a:p>
          <a:endParaRPr lang="en-US"/>
        </a:p>
      </dgm:t>
    </dgm:pt>
    <dgm:pt modelId="{00648425-78E9-4D9A-863F-01F53B375BB5}" type="parTrans" cxnId="{07C30A64-EE02-4092-A49F-7538DACB1BE8}">
      <dgm:prSet/>
      <dgm:spPr/>
      <dgm:t>
        <a:bodyPr/>
        <a:lstStyle/>
        <a:p>
          <a:endParaRPr lang="en-US"/>
        </a:p>
      </dgm:t>
    </dgm:pt>
    <dgm:pt modelId="{89D0B649-CF6A-4484-8F55-08E3D40D514E}">
      <dgm:prSet phldrT="[Text]"/>
      <dgm:spPr/>
      <dgm:t>
        <a:bodyPr/>
        <a:lstStyle/>
        <a:p>
          <a:r>
            <a:rPr lang="en-US" smtClean="0"/>
            <a:t>Policies &amp; Procedures</a:t>
          </a:r>
          <a:endParaRPr lang="en-US" dirty="0"/>
        </a:p>
      </dgm:t>
    </dgm:pt>
    <dgm:pt modelId="{F9408729-4DDB-4569-8D08-485BF8980F17}" type="parTrans" cxnId="{C7D81886-E33C-4319-A41B-C8531B4EB584}">
      <dgm:prSet/>
      <dgm:spPr/>
    </dgm:pt>
    <dgm:pt modelId="{0B3F40F1-6FF7-4EC1-A743-CE575F02B8B7}" type="sibTrans" cxnId="{C7D81886-E33C-4319-A41B-C8531B4EB584}">
      <dgm:prSet/>
      <dgm:spPr/>
    </dgm:pt>
    <dgm:pt modelId="{FB9A236F-F5CC-4794-9A39-1825375F02A0}">
      <dgm:prSet phldrT="[Text]"/>
      <dgm:spPr/>
      <dgm:t>
        <a:bodyPr/>
        <a:lstStyle/>
        <a:p>
          <a:r>
            <a:rPr lang="en-US" dirty="0" smtClean="0"/>
            <a:t>Strategic Plan</a:t>
          </a:r>
          <a:endParaRPr lang="en-US" dirty="0"/>
        </a:p>
      </dgm:t>
    </dgm:pt>
    <dgm:pt modelId="{6689B9A4-9855-444B-80A4-0ADC4991C177}" type="parTrans" cxnId="{5F8BC8B3-4FCA-4615-8DD7-1D49129B2FF1}">
      <dgm:prSet/>
      <dgm:spPr/>
    </dgm:pt>
    <dgm:pt modelId="{C93243BA-6DDC-41EC-8255-2AD2DAF15109}" type="sibTrans" cxnId="{5F8BC8B3-4FCA-4615-8DD7-1D49129B2FF1}">
      <dgm:prSet/>
      <dgm:spPr/>
    </dgm:pt>
    <dgm:pt modelId="{8081E7F2-0C5C-4884-AB15-9026D9D8EC0C}" type="pres">
      <dgm:prSet presAssocID="{2E484536-C992-4A0C-BA11-28E743777DEF}" presName="Name0" presStyleCnt="0">
        <dgm:presLayoutVars>
          <dgm:dir/>
          <dgm:animLvl val="lvl"/>
          <dgm:resizeHandles val="exact"/>
        </dgm:presLayoutVars>
      </dgm:prSet>
      <dgm:spPr/>
    </dgm:pt>
    <dgm:pt modelId="{D674DA14-86EF-43E6-AB78-58AB2C77FCA7}" type="pres">
      <dgm:prSet presAssocID="{D2024112-EC9F-4777-9F3C-E110528E9C8F}" presName="Name8" presStyleCnt="0"/>
      <dgm:spPr/>
    </dgm:pt>
    <dgm:pt modelId="{9B6718D0-C093-43E1-9C81-4427D7664A4D}" type="pres">
      <dgm:prSet presAssocID="{D2024112-EC9F-4777-9F3C-E110528E9C8F}" presName="level" presStyleLbl="node1" presStyleIdx="0" presStyleCnt="6">
        <dgm:presLayoutVars>
          <dgm:chMax val="1"/>
          <dgm:bulletEnabled val="1"/>
        </dgm:presLayoutVars>
      </dgm:prSet>
      <dgm:spPr/>
      <dgm:t>
        <a:bodyPr/>
        <a:lstStyle/>
        <a:p>
          <a:endParaRPr lang="en-US"/>
        </a:p>
      </dgm:t>
    </dgm:pt>
    <dgm:pt modelId="{928328F5-8779-48D5-A607-36A3DC28A11F}" type="pres">
      <dgm:prSet presAssocID="{D2024112-EC9F-4777-9F3C-E110528E9C8F}" presName="levelTx" presStyleLbl="revTx" presStyleIdx="0" presStyleCnt="0">
        <dgm:presLayoutVars>
          <dgm:chMax val="1"/>
          <dgm:bulletEnabled val="1"/>
        </dgm:presLayoutVars>
      </dgm:prSet>
      <dgm:spPr/>
      <dgm:t>
        <a:bodyPr/>
        <a:lstStyle/>
        <a:p>
          <a:endParaRPr lang="en-US"/>
        </a:p>
      </dgm:t>
    </dgm:pt>
    <dgm:pt modelId="{0DE55828-3D0C-411D-9656-6FD28CB0CD5B}" type="pres">
      <dgm:prSet presAssocID="{6F6DFDD8-BB14-45F3-98E3-3EF03EC0BEE2}" presName="Name8" presStyleCnt="0"/>
      <dgm:spPr/>
    </dgm:pt>
    <dgm:pt modelId="{DC30B85F-0078-4BE5-B73E-5053CE3E57C8}" type="pres">
      <dgm:prSet presAssocID="{6F6DFDD8-BB14-45F3-98E3-3EF03EC0BEE2}" presName="level" presStyleLbl="node1" presStyleIdx="1" presStyleCnt="6">
        <dgm:presLayoutVars>
          <dgm:chMax val="1"/>
          <dgm:bulletEnabled val="1"/>
        </dgm:presLayoutVars>
      </dgm:prSet>
      <dgm:spPr/>
      <dgm:t>
        <a:bodyPr/>
        <a:lstStyle/>
        <a:p>
          <a:endParaRPr lang="en-US"/>
        </a:p>
      </dgm:t>
    </dgm:pt>
    <dgm:pt modelId="{F5769A37-738C-409A-8FEA-20F77AD424F0}" type="pres">
      <dgm:prSet presAssocID="{6F6DFDD8-BB14-45F3-98E3-3EF03EC0BEE2}" presName="levelTx" presStyleLbl="revTx" presStyleIdx="0" presStyleCnt="0">
        <dgm:presLayoutVars>
          <dgm:chMax val="1"/>
          <dgm:bulletEnabled val="1"/>
        </dgm:presLayoutVars>
      </dgm:prSet>
      <dgm:spPr/>
      <dgm:t>
        <a:bodyPr/>
        <a:lstStyle/>
        <a:p>
          <a:endParaRPr lang="en-US"/>
        </a:p>
      </dgm:t>
    </dgm:pt>
    <dgm:pt modelId="{6959B263-BD11-4990-8B8E-F1FA42118A97}" type="pres">
      <dgm:prSet presAssocID="{89D0B649-CF6A-4484-8F55-08E3D40D514E}" presName="Name8" presStyleCnt="0"/>
      <dgm:spPr/>
    </dgm:pt>
    <dgm:pt modelId="{E23336E6-ED84-4E44-8FB5-E14E3FB13971}" type="pres">
      <dgm:prSet presAssocID="{89D0B649-CF6A-4484-8F55-08E3D40D514E}" presName="level" presStyleLbl="node1" presStyleIdx="2" presStyleCnt="6">
        <dgm:presLayoutVars>
          <dgm:chMax val="1"/>
          <dgm:bulletEnabled val="1"/>
        </dgm:presLayoutVars>
      </dgm:prSet>
      <dgm:spPr/>
      <dgm:t>
        <a:bodyPr/>
        <a:lstStyle/>
        <a:p>
          <a:endParaRPr lang="en-US"/>
        </a:p>
      </dgm:t>
    </dgm:pt>
    <dgm:pt modelId="{802D36FF-9B52-44ED-B196-F5D0C07253AA}" type="pres">
      <dgm:prSet presAssocID="{89D0B649-CF6A-4484-8F55-08E3D40D514E}" presName="levelTx" presStyleLbl="revTx" presStyleIdx="0" presStyleCnt="0">
        <dgm:presLayoutVars>
          <dgm:chMax val="1"/>
          <dgm:bulletEnabled val="1"/>
        </dgm:presLayoutVars>
      </dgm:prSet>
      <dgm:spPr/>
      <dgm:t>
        <a:bodyPr/>
        <a:lstStyle/>
        <a:p>
          <a:endParaRPr lang="en-US"/>
        </a:p>
      </dgm:t>
    </dgm:pt>
    <dgm:pt modelId="{1AF4EA6C-93FE-4500-8AC2-CD4E8DF0AC17}" type="pres">
      <dgm:prSet presAssocID="{FB9A236F-F5CC-4794-9A39-1825375F02A0}" presName="Name8" presStyleCnt="0"/>
      <dgm:spPr/>
    </dgm:pt>
    <dgm:pt modelId="{C0A999E7-293C-4E57-BC0C-A0EC150823E5}" type="pres">
      <dgm:prSet presAssocID="{FB9A236F-F5CC-4794-9A39-1825375F02A0}" presName="level" presStyleLbl="node1" presStyleIdx="3" presStyleCnt="6">
        <dgm:presLayoutVars>
          <dgm:chMax val="1"/>
          <dgm:bulletEnabled val="1"/>
        </dgm:presLayoutVars>
      </dgm:prSet>
      <dgm:spPr/>
      <dgm:t>
        <a:bodyPr/>
        <a:lstStyle/>
        <a:p>
          <a:endParaRPr lang="en-US"/>
        </a:p>
      </dgm:t>
    </dgm:pt>
    <dgm:pt modelId="{20FC27FD-84DE-43DD-9045-45B30A1ECD1A}" type="pres">
      <dgm:prSet presAssocID="{FB9A236F-F5CC-4794-9A39-1825375F02A0}" presName="levelTx" presStyleLbl="revTx" presStyleIdx="0" presStyleCnt="0">
        <dgm:presLayoutVars>
          <dgm:chMax val="1"/>
          <dgm:bulletEnabled val="1"/>
        </dgm:presLayoutVars>
      </dgm:prSet>
      <dgm:spPr/>
      <dgm:t>
        <a:bodyPr/>
        <a:lstStyle/>
        <a:p>
          <a:endParaRPr lang="en-US"/>
        </a:p>
      </dgm:t>
    </dgm:pt>
    <dgm:pt modelId="{284548DC-1066-488F-99B3-08433B3DA02E}" type="pres">
      <dgm:prSet presAssocID="{DBAEEAF3-D5A8-46B5-B258-D62C1877F6CE}" presName="Name8" presStyleCnt="0"/>
      <dgm:spPr/>
    </dgm:pt>
    <dgm:pt modelId="{678FA5F6-8D6C-4A1A-AFDF-45C300F7DAA6}" type="pres">
      <dgm:prSet presAssocID="{DBAEEAF3-D5A8-46B5-B258-D62C1877F6CE}" presName="level" presStyleLbl="node1" presStyleIdx="4" presStyleCnt="6">
        <dgm:presLayoutVars>
          <dgm:chMax val="1"/>
          <dgm:bulletEnabled val="1"/>
        </dgm:presLayoutVars>
      </dgm:prSet>
      <dgm:spPr/>
      <dgm:t>
        <a:bodyPr/>
        <a:lstStyle/>
        <a:p>
          <a:endParaRPr lang="en-US"/>
        </a:p>
      </dgm:t>
    </dgm:pt>
    <dgm:pt modelId="{5844F2D5-A79B-4A6F-8950-2F0C6EABA814}" type="pres">
      <dgm:prSet presAssocID="{DBAEEAF3-D5A8-46B5-B258-D62C1877F6CE}" presName="levelTx" presStyleLbl="revTx" presStyleIdx="0" presStyleCnt="0">
        <dgm:presLayoutVars>
          <dgm:chMax val="1"/>
          <dgm:bulletEnabled val="1"/>
        </dgm:presLayoutVars>
      </dgm:prSet>
      <dgm:spPr/>
      <dgm:t>
        <a:bodyPr/>
        <a:lstStyle/>
        <a:p>
          <a:endParaRPr lang="en-US"/>
        </a:p>
      </dgm:t>
    </dgm:pt>
    <dgm:pt modelId="{88AF5FC1-5A86-4BA8-90A4-62DBE818ACBF}" type="pres">
      <dgm:prSet presAssocID="{DBE60F56-1627-4860-AB32-71EC2CF7B228}" presName="Name8" presStyleCnt="0"/>
      <dgm:spPr/>
    </dgm:pt>
    <dgm:pt modelId="{F0047452-0D5F-4051-A21F-A24124376CDD}" type="pres">
      <dgm:prSet presAssocID="{DBE60F56-1627-4860-AB32-71EC2CF7B228}" presName="level" presStyleLbl="node1" presStyleIdx="5" presStyleCnt="6">
        <dgm:presLayoutVars>
          <dgm:chMax val="1"/>
          <dgm:bulletEnabled val="1"/>
        </dgm:presLayoutVars>
      </dgm:prSet>
      <dgm:spPr/>
      <dgm:t>
        <a:bodyPr/>
        <a:lstStyle/>
        <a:p>
          <a:endParaRPr lang="en-US"/>
        </a:p>
      </dgm:t>
    </dgm:pt>
    <dgm:pt modelId="{0DC2A72C-2EC7-4A19-ADA3-075C5FB90129}" type="pres">
      <dgm:prSet presAssocID="{DBE60F56-1627-4860-AB32-71EC2CF7B228}" presName="levelTx" presStyleLbl="revTx" presStyleIdx="0" presStyleCnt="0">
        <dgm:presLayoutVars>
          <dgm:chMax val="1"/>
          <dgm:bulletEnabled val="1"/>
        </dgm:presLayoutVars>
      </dgm:prSet>
      <dgm:spPr/>
      <dgm:t>
        <a:bodyPr/>
        <a:lstStyle/>
        <a:p>
          <a:endParaRPr lang="en-US"/>
        </a:p>
      </dgm:t>
    </dgm:pt>
  </dgm:ptLst>
  <dgm:cxnLst>
    <dgm:cxn modelId="{09045A6B-6D4B-48CC-BA2E-6ADA9ACB0C59}" type="presOf" srcId="{2E484536-C992-4A0C-BA11-28E743777DEF}" destId="{8081E7F2-0C5C-4884-AB15-9026D9D8EC0C}" srcOrd="0" destOrd="0" presId="urn:microsoft.com/office/officeart/2005/8/layout/pyramid1"/>
    <dgm:cxn modelId="{BF77F426-4569-42F4-A36D-F78E34F54DC9}" type="presOf" srcId="{DBE60F56-1627-4860-AB32-71EC2CF7B228}" destId="{F0047452-0D5F-4051-A21F-A24124376CDD}" srcOrd="0" destOrd="0" presId="urn:microsoft.com/office/officeart/2005/8/layout/pyramid1"/>
    <dgm:cxn modelId="{C7D81886-E33C-4319-A41B-C8531B4EB584}" srcId="{2E484536-C992-4A0C-BA11-28E743777DEF}" destId="{89D0B649-CF6A-4484-8F55-08E3D40D514E}" srcOrd="2" destOrd="0" parTransId="{F9408729-4DDB-4569-8D08-485BF8980F17}" sibTransId="{0B3F40F1-6FF7-4EC1-A743-CE575F02B8B7}"/>
    <dgm:cxn modelId="{2E26438B-638D-48F8-8747-D628EB7A3F3C}" type="presOf" srcId="{DBAEEAF3-D5A8-46B5-B258-D62C1877F6CE}" destId="{678FA5F6-8D6C-4A1A-AFDF-45C300F7DAA6}" srcOrd="0" destOrd="0" presId="urn:microsoft.com/office/officeart/2005/8/layout/pyramid1"/>
    <dgm:cxn modelId="{5F8BC8B3-4FCA-4615-8DD7-1D49129B2FF1}" srcId="{2E484536-C992-4A0C-BA11-28E743777DEF}" destId="{FB9A236F-F5CC-4794-9A39-1825375F02A0}" srcOrd="3" destOrd="0" parTransId="{6689B9A4-9855-444B-80A4-0ADC4991C177}" sibTransId="{C93243BA-6DDC-41EC-8255-2AD2DAF15109}"/>
    <dgm:cxn modelId="{9DD7AE93-0967-4608-8A19-64D1C91FB8AA}" type="presOf" srcId="{89D0B649-CF6A-4484-8F55-08E3D40D514E}" destId="{802D36FF-9B52-44ED-B196-F5D0C07253AA}" srcOrd="1" destOrd="0" presId="urn:microsoft.com/office/officeart/2005/8/layout/pyramid1"/>
    <dgm:cxn modelId="{CE46B0DD-AC75-4239-A111-A81640CB946E}" type="presOf" srcId="{FB9A236F-F5CC-4794-9A39-1825375F02A0}" destId="{20FC27FD-84DE-43DD-9045-45B30A1ECD1A}" srcOrd="1" destOrd="0" presId="urn:microsoft.com/office/officeart/2005/8/layout/pyramid1"/>
    <dgm:cxn modelId="{6DC6DA5E-6DBD-4693-953D-7E3C1D92D0D5}" srcId="{2E484536-C992-4A0C-BA11-28E743777DEF}" destId="{DBE60F56-1627-4860-AB32-71EC2CF7B228}" srcOrd="5" destOrd="0" parTransId="{588FE16F-E2DB-414D-8160-4E166A15D2F5}" sibTransId="{1C27F1CB-EF32-48C9-9BE8-E3CB0D62512C}"/>
    <dgm:cxn modelId="{DE67C940-64E9-4453-A2B5-4102292AA1DA}" type="presOf" srcId="{DBAEEAF3-D5A8-46B5-B258-D62C1877F6CE}" destId="{5844F2D5-A79B-4A6F-8950-2F0C6EABA814}" srcOrd="1" destOrd="0" presId="urn:microsoft.com/office/officeart/2005/8/layout/pyramid1"/>
    <dgm:cxn modelId="{F24E9BEF-8A3B-4208-867D-86E1FB72637B}" type="presOf" srcId="{D2024112-EC9F-4777-9F3C-E110528E9C8F}" destId="{9B6718D0-C093-43E1-9C81-4427D7664A4D}" srcOrd="0" destOrd="0" presId="urn:microsoft.com/office/officeart/2005/8/layout/pyramid1"/>
    <dgm:cxn modelId="{7A91FDC5-A8E1-44AC-87F5-19E655E6C7DA}" type="presOf" srcId="{DBE60F56-1627-4860-AB32-71EC2CF7B228}" destId="{0DC2A72C-2EC7-4A19-ADA3-075C5FB90129}" srcOrd="1" destOrd="0" presId="urn:microsoft.com/office/officeart/2005/8/layout/pyramid1"/>
    <dgm:cxn modelId="{85440765-43D8-4E75-A4E3-462F1236149C}" type="presOf" srcId="{6F6DFDD8-BB14-45F3-98E3-3EF03EC0BEE2}" destId="{DC30B85F-0078-4BE5-B73E-5053CE3E57C8}" srcOrd="0" destOrd="0" presId="urn:microsoft.com/office/officeart/2005/8/layout/pyramid1"/>
    <dgm:cxn modelId="{EFFC6C9E-2203-4EA1-BBF8-817F7B57DBA9}" type="presOf" srcId="{D2024112-EC9F-4777-9F3C-E110528E9C8F}" destId="{928328F5-8779-48D5-A607-36A3DC28A11F}" srcOrd="1" destOrd="0" presId="urn:microsoft.com/office/officeart/2005/8/layout/pyramid1"/>
    <dgm:cxn modelId="{07C30A64-EE02-4092-A49F-7538DACB1BE8}" srcId="{2E484536-C992-4A0C-BA11-28E743777DEF}" destId="{6F6DFDD8-BB14-45F3-98E3-3EF03EC0BEE2}" srcOrd="1" destOrd="0" parTransId="{00648425-78E9-4D9A-863F-01F53B375BB5}" sibTransId="{DE42FC3F-715F-4F29-ABD7-6B9BCF5D3163}"/>
    <dgm:cxn modelId="{35FA12B6-788C-4AF4-897F-FCDB9FC9C716}" type="presOf" srcId="{6F6DFDD8-BB14-45F3-98E3-3EF03EC0BEE2}" destId="{F5769A37-738C-409A-8FEA-20F77AD424F0}" srcOrd="1" destOrd="0" presId="urn:microsoft.com/office/officeart/2005/8/layout/pyramid1"/>
    <dgm:cxn modelId="{DA006706-D054-4EAD-93F1-D0CD4555CC46}" srcId="{2E484536-C992-4A0C-BA11-28E743777DEF}" destId="{D2024112-EC9F-4777-9F3C-E110528E9C8F}" srcOrd="0" destOrd="0" parTransId="{EEEA01EF-CA70-4F55-B794-F3C3296E7F14}" sibTransId="{5BBB5928-60D1-4AA9-B4DE-6085DCE1FCC7}"/>
    <dgm:cxn modelId="{6E3FDCF3-9ACF-42F7-A7BE-547F44B3F452}" srcId="{2E484536-C992-4A0C-BA11-28E743777DEF}" destId="{DBAEEAF3-D5A8-46B5-B258-D62C1877F6CE}" srcOrd="4" destOrd="0" parTransId="{A8A35A54-7B7B-4ADE-A5FD-B3B67C666E68}" sibTransId="{4D9A4CFF-774C-460A-BBDA-D7A3D7E7741E}"/>
    <dgm:cxn modelId="{FE27FD8B-886C-49C9-AE93-6AC90F4E0AF8}" type="presOf" srcId="{FB9A236F-F5CC-4794-9A39-1825375F02A0}" destId="{C0A999E7-293C-4E57-BC0C-A0EC150823E5}" srcOrd="0" destOrd="0" presId="urn:microsoft.com/office/officeart/2005/8/layout/pyramid1"/>
    <dgm:cxn modelId="{7940F148-B1CE-4557-8B4F-7E18358BB953}" type="presOf" srcId="{89D0B649-CF6A-4484-8F55-08E3D40D514E}" destId="{E23336E6-ED84-4E44-8FB5-E14E3FB13971}" srcOrd="0" destOrd="0" presId="urn:microsoft.com/office/officeart/2005/8/layout/pyramid1"/>
    <dgm:cxn modelId="{434656F3-CE49-47AB-A9C7-06598EBFAE4A}" type="presParOf" srcId="{8081E7F2-0C5C-4884-AB15-9026D9D8EC0C}" destId="{D674DA14-86EF-43E6-AB78-58AB2C77FCA7}" srcOrd="0" destOrd="0" presId="urn:microsoft.com/office/officeart/2005/8/layout/pyramid1"/>
    <dgm:cxn modelId="{41D452BF-8987-40B4-87C7-1165C687A566}" type="presParOf" srcId="{D674DA14-86EF-43E6-AB78-58AB2C77FCA7}" destId="{9B6718D0-C093-43E1-9C81-4427D7664A4D}" srcOrd="0" destOrd="0" presId="urn:microsoft.com/office/officeart/2005/8/layout/pyramid1"/>
    <dgm:cxn modelId="{399748CD-5CE6-49B9-BDCF-838CC173C9CD}" type="presParOf" srcId="{D674DA14-86EF-43E6-AB78-58AB2C77FCA7}" destId="{928328F5-8779-48D5-A607-36A3DC28A11F}" srcOrd="1" destOrd="0" presId="urn:microsoft.com/office/officeart/2005/8/layout/pyramid1"/>
    <dgm:cxn modelId="{A35750A2-0CBF-427C-8E31-7C363D6EEC8D}" type="presParOf" srcId="{8081E7F2-0C5C-4884-AB15-9026D9D8EC0C}" destId="{0DE55828-3D0C-411D-9656-6FD28CB0CD5B}" srcOrd="1" destOrd="0" presId="urn:microsoft.com/office/officeart/2005/8/layout/pyramid1"/>
    <dgm:cxn modelId="{0691CB75-F84C-47E4-B4C7-DB256B5A6591}" type="presParOf" srcId="{0DE55828-3D0C-411D-9656-6FD28CB0CD5B}" destId="{DC30B85F-0078-4BE5-B73E-5053CE3E57C8}" srcOrd="0" destOrd="0" presId="urn:microsoft.com/office/officeart/2005/8/layout/pyramid1"/>
    <dgm:cxn modelId="{92370BFB-3B50-4AAD-8DEE-64ABF1D6455A}" type="presParOf" srcId="{0DE55828-3D0C-411D-9656-6FD28CB0CD5B}" destId="{F5769A37-738C-409A-8FEA-20F77AD424F0}" srcOrd="1" destOrd="0" presId="urn:microsoft.com/office/officeart/2005/8/layout/pyramid1"/>
    <dgm:cxn modelId="{23B23517-9B5A-4CD0-88D4-EA24569850BA}" type="presParOf" srcId="{8081E7F2-0C5C-4884-AB15-9026D9D8EC0C}" destId="{6959B263-BD11-4990-8B8E-F1FA42118A97}" srcOrd="2" destOrd="0" presId="urn:microsoft.com/office/officeart/2005/8/layout/pyramid1"/>
    <dgm:cxn modelId="{0CFA7744-8993-446A-BD4B-AA459CE711F5}" type="presParOf" srcId="{6959B263-BD11-4990-8B8E-F1FA42118A97}" destId="{E23336E6-ED84-4E44-8FB5-E14E3FB13971}" srcOrd="0" destOrd="0" presId="urn:microsoft.com/office/officeart/2005/8/layout/pyramid1"/>
    <dgm:cxn modelId="{38F34B2F-67A0-4945-8890-9E437E4A5011}" type="presParOf" srcId="{6959B263-BD11-4990-8B8E-F1FA42118A97}" destId="{802D36FF-9B52-44ED-B196-F5D0C07253AA}" srcOrd="1" destOrd="0" presId="urn:microsoft.com/office/officeart/2005/8/layout/pyramid1"/>
    <dgm:cxn modelId="{500DF844-527A-4848-8FE0-39934DF1BCCE}" type="presParOf" srcId="{8081E7F2-0C5C-4884-AB15-9026D9D8EC0C}" destId="{1AF4EA6C-93FE-4500-8AC2-CD4E8DF0AC17}" srcOrd="3" destOrd="0" presId="urn:microsoft.com/office/officeart/2005/8/layout/pyramid1"/>
    <dgm:cxn modelId="{09E1D74D-57DC-4973-BACF-A3EF0872A119}" type="presParOf" srcId="{1AF4EA6C-93FE-4500-8AC2-CD4E8DF0AC17}" destId="{C0A999E7-293C-4E57-BC0C-A0EC150823E5}" srcOrd="0" destOrd="0" presId="urn:microsoft.com/office/officeart/2005/8/layout/pyramid1"/>
    <dgm:cxn modelId="{10ABD8DD-2EFF-43E7-A30E-4930CA694A29}" type="presParOf" srcId="{1AF4EA6C-93FE-4500-8AC2-CD4E8DF0AC17}" destId="{20FC27FD-84DE-43DD-9045-45B30A1ECD1A}" srcOrd="1" destOrd="0" presId="urn:microsoft.com/office/officeart/2005/8/layout/pyramid1"/>
    <dgm:cxn modelId="{6F03CCAB-394C-48BD-8D89-46FE21BC77FE}" type="presParOf" srcId="{8081E7F2-0C5C-4884-AB15-9026D9D8EC0C}" destId="{284548DC-1066-488F-99B3-08433B3DA02E}" srcOrd="4" destOrd="0" presId="urn:microsoft.com/office/officeart/2005/8/layout/pyramid1"/>
    <dgm:cxn modelId="{B5B6321D-5914-485E-8786-3320E8F4B99F}" type="presParOf" srcId="{284548DC-1066-488F-99B3-08433B3DA02E}" destId="{678FA5F6-8D6C-4A1A-AFDF-45C300F7DAA6}" srcOrd="0" destOrd="0" presId="urn:microsoft.com/office/officeart/2005/8/layout/pyramid1"/>
    <dgm:cxn modelId="{2D972AF4-975D-44C9-84AF-F7F9FF1CEE5E}" type="presParOf" srcId="{284548DC-1066-488F-99B3-08433B3DA02E}" destId="{5844F2D5-A79B-4A6F-8950-2F0C6EABA814}" srcOrd="1" destOrd="0" presId="urn:microsoft.com/office/officeart/2005/8/layout/pyramid1"/>
    <dgm:cxn modelId="{037EAB82-CB03-43D2-B283-B968B60FE62F}" type="presParOf" srcId="{8081E7F2-0C5C-4884-AB15-9026D9D8EC0C}" destId="{88AF5FC1-5A86-4BA8-90A4-62DBE818ACBF}" srcOrd="5" destOrd="0" presId="urn:microsoft.com/office/officeart/2005/8/layout/pyramid1"/>
    <dgm:cxn modelId="{1C3C81A6-BAE8-4AF3-AD62-B64B391CC47E}" type="presParOf" srcId="{88AF5FC1-5A86-4BA8-90A4-62DBE818ACBF}" destId="{F0047452-0D5F-4051-A21F-A24124376CDD}" srcOrd="0" destOrd="0" presId="urn:microsoft.com/office/officeart/2005/8/layout/pyramid1"/>
    <dgm:cxn modelId="{B6528CA9-678A-4EA9-B42E-68AD2E4E0DA7}" type="presParOf" srcId="{88AF5FC1-5A86-4BA8-90A4-62DBE818ACBF}" destId="{0DC2A72C-2EC7-4A19-ADA3-075C5FB901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6CFD-E60F-4E0A-855D-3218C371202E}">
      <dsp:nvSpPr>
        <dsp:cNvPr id="0" name=""/>
        <dsp:cNvSpPr/>
      </dsp:nvSpPr>
      <dsp:spPr>
        <a:xfrm>
          <a:off x="2540000" y="0"/>
          <a:ext cx="1016000" cy="698500"/>
        </a:xfrm>
        <a:prstGeom prst="trapezoid">
          <a:avLst>
            <a:gd name="adj" fmla="val 7272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dsp:txBody>
      <dsp:txXfrm>
        <a:off x="2540000" y="0"/>
        <a:ext cx="1016000" cy="698500"/>
      </dsp:txXfrm>
    </dsp:sp>
    <dsp:sp modelId="{C0BB58D9-7133-4779-BD4F-8AC1F9CC80B2}">
      <dsp:nvSpPr>
        <dsp:cNvPr id="0" name=""/>
        <dsp:cNvSpPr/>
      </dsp:nvSpPr>
      <dsp:spPr>
        <a:xfrm>
          <a:off x="2032000" y="698500"/>
          <a:ext cx="2032000" cy="698500"/>
        </a:xfrm>
        <a:prstGeom prst="trapezoid">
          <a:avLst>
            <a:gd name="adj" fmla="val 72727"/>
          </a:avLst>
        </a:prstGeom>
        <a:solidFill>
          <a:schemeClr val="accent2">
            <a:hueOff val="549268"/>
            <a:satOff val="-9762"/>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dsp:txBody>
      <dsp:txXfrm>
        <a:off x="2387600" y="698500"/>
        <a:ext cx="1320800" cy="698500"/>
      </dsp:txXfrm>
    </dsp:sp>
    <dsp:sp modelId="{F931E3BD-363C-4A21-84AA-6D8E025BC65F}">
      <dsp:nvSpPr>
        <dsp:cNvPr id="0" name=""/>
        <dsp:cNvSpPr/>
      </dsp:nvSpPr>
      <dsp:spPr>
        <a:xfrm>
          <a:off x="1524000" y="1397000"/>
          <a:ext cx="3048000" cy="698500"/>
        </a:xfrm>
        <a:prstGeom prst="trapezoid">
          <a:avLst>
            <a:gd name="adj" fmla="val 72727"/>
          </a:avLst>
        </a:prstGeom>
        <a:solidFill>
          <a:schemeClr val="accent2">
            <a:hueOff val="1098536"/>
            <a:satOff val="-195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dsp:txBody>
      <dsp:txXfrm>
        <a:off x="2057400" y="1397000"/>
        <a:ext cx="1981200" cy="698500"/>
      </dsp:txXfrm>
    </dsp:sp>
    <dsp:sp modelId="{06D5A227-497D-4C50-B64D-4151AF15D09D}">
      <dsp:nvSpPr>
        <dsp:cNvPr id="0" name=""/>
        <dsp:cNvSpPr/>
      </dsp:nvSpPr>
      <dsp:spPr>
        <a:xfrm>
          <a:off x="1016000" y="2095500"/>
          <a:ext cx="4064000" cy="698500"/>
        </a:xfrm>
        <a:prstGeom prst="trapezoid">
          <a:avLst>
            <a:gd name="adj" fmla="val 72727"/>
          </a:avLst>
        </a:prstGeom>
        <a:solidFill>
          <a:schemeClr val="accent2">
            <a:hueOff val="1647804"/>
            <a:satOff val="-29285"/>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dsp:txBody>
      <dsp:txXfrm>
        <a:off x="1727200" y="2095500"/>
        <a:ext cx="2641600" cy="698500"/>
      </dsp:txXfrm>
    </dsp:sp>
    <dsp:sp modelId="{928F41D1-BBE6-403C-BBAC-0EA720F33F50}">
      <dsp:nvSpPr>
        <dsp:cNvPr id="0" name=""/>
        <dsp:cNvSpPr/>
      </dsp:nvSpPr>
      <dsp:spPr>
        <a:xfrm>
          <a:off x="508000" y="2794000"/>
          <a:ext cx="5080000" cy="698500"/>
        </a:xfrm>
        <a:prstGeom prst="trapezoid">
          <a:avLst>
            <a:gd name="adj" fmla="val 72727"/>
          </a:avLst>
        </a:prstGeom>
        <a:solidFill>
          <a:schemeClr val="accent2">
            <a:hueOff val="2197072"/>
            <a:satOff val="-390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endParaRPr lang="en-US" sz="4200" kern="1200" dirty="0" smtClean="0"/>
        </a:p>
      </dsp:txBody>
      <dsp:txXfrm>
        <a:off x="1396999" y="2794000"/>
        <a:ext cx="3302000" cy="698500"/>
      </dsp:txXfrm>
    </dsp:sp>
    <dsp:sp modelId="{F0047452-0D5F-4051-A21F-A24124376CDD}">
      <dsp:nvSpPr>
        <dsp:cNvPr id="0" name=""/>
        <dsp:cNvSpPr/>
      </dsp:nvSpPr>
      <dsp:spPr>
        <a:xfrm>
          <a:off x="0" y="3492500"/>
          <a:ext cx="6095999" cy="698500"/>
        </a:xfrm>
        <a:prstGeom prst="trapezoid">
          <a:avLst>
            <a:gd name="adj" fmla="val 72727"/>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State and Federal Government</a:t>
          </a:r>
        </a:p>
      </dsp:txBody>
      <dsp:txXfrm>
        <a:off x="1066800" y="3492500"/>
        <a:ext cx="3962400" cy="69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18D0-C093-43E1-9C81-4427D7664A4D}">
      <dsp:nvSpPr>
        <dsp:cNvPr id="0" name=""/>
        <dsp:cNvSpPr/>
      </dsp:nvSpPr>
      <dsp:spPr>
        <a:xfrm>
          <a:off x="2540000" y="0"/>
          <a:ext cx="1016000" cy="698500"/>
        </a:xfrm>
        <a:prstGeom prst="trapezoid">
          <a:avLst>
            <a:gd name="adj" fmla="val 7272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a:p>
      </dsp:txBody>
      <dsp:txXfrm>
        <a:off x="2540000" y="0"/>
        <a:ext cx="1016000" cy="698500"/>
      </dsp:txXfrm>
    </dsp:sp>
    <dsp:sp modelId="{DC30B85F-0078-4BE5-B73E-5053CE3E57C8}">
      <dsp:nvSpPr>
        <dsp:cNvPr id="0" name=""/>
        <dsp:cNvSpPr/>
      </dsp:nvSpPr>
      <dsp:spPr>
        <a:xfrm>
          <a:off x="2032000" y="698500"/>
          <a:ext cx="2032000" cy="698500"/>
        </a:xfrm>
        <a:prstGeom prst="trapezoid">
          <a:avLst>
            <a:gd name="adj" fmla="val 72727"/>
          </a:avLst>
        </a:prstGeom>
        <a:solidFill>
          <a:schemeClr val="accent2">
            <a:hueOff val="549268"/>
            <a:satOff val="-9762"/>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2387600" y="698500"/>
        <a:ext cx="1320800" cy="698500"/>
      </dsp:txXfrm>
    </dsp:sp>
    <dsp:sp modelId="{CCD80432-A293-4DD7-8C38-35B56553112C}">
      <dsp:nvSpPr>
        <dsp:cNvPr id="0" name=""/>
        <dsp:cNvSpPr/>
      </dsp:nvSpPr>
      <dsp:spPr>
        <a:xfrm>
          <a:off x="1524000" y="1397000"/>
          <a:ext cx="3048000" cy="698500"/>
        </a:xfrm>
        <a:prstGeom prst="trapezoid">
          <a:avLst>
            <a:gd name="adj" fmla="val 72727"/>
          </a:avLst>
        </a:prstGeom>
        <a:solidFill>
          <a:schemeClr val="accent2">
            <a:hueOff val="1098536"/>
            <a:satOff val="-195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2057400" y="1397000"/>
        <a:ext cx="1981200" cy="698500"/>
      </dsp:txXfrm>
    </dsp:sp>
    <dsp:sp modelId="{8D2D3239-0C31-438A-819C-D732A82A9880}">
      <dsp:nvSpPr>
        <dsp:cNvPr id="0" name=""/>
        <dsp:cNvSpPr/>
      </dsp:nvSpPr>
      <dsp:spPr>
        <a:xfrm>
          <a:off x="1016000" y="2095500"/>
          <a:ext cx="4064000" cy="698500"/>
        </a:xfrm>
        <a:prstGeom prst="trapezoid">
          <a:avLst>
            <a:gd name="adj" fmla="val 72727"/>
          </a:avLst>
        </a:prstGeom>
        <a:solidFill>
          <a:schemeClr val="accent2">
            <a:hueOff val="1647804"/>
            <a:satOff val="-29285"/>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1727200" y="2095500"/>
        <a:ext cx="2641600" cy="698500"/>
      </dsp:txXfrm>
    </dsp:sp>
    <dsp:sp modelId="{678FA5F6-8D6C-4A1A-AFDF-45C300F7DAA6}">
      <dsp:nvSpPr>
        <dsp:cNvPr id="0" name=""/>
        <dsp:cNvSpPr/>
      </dsp:nvSpPr>
      <dsp:spPr>
        <a:xfrm>
          <a:off x="508000" y="2794000"/>
          <a:ext cx="5080000" cy="698500"/>
        </a:xfrm>
        <a:prstGeom prst="trapezoid">
          <a:avLst>
            <a:gd name="adj" fmla="val 72727"/>
          </a:avLst>
        </a:prstGeom>
        <a:solidFill>
          <a:schemeClr val="accent2">
            <a:hueOff val="2197072"/>
            <a:satOff val="-390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Articles / Bylaws</a:t>
          </a:r>
          <a:endParaRPr lang="en-US" sz="1900" kern="1200" dirty="0"/>
        </a:p>
      </dsp:txBody>
      <dsp:txXfrm>
        <a:off x="1396999" y="2794000"/>
        <a:ext cx="3302000" cy="698500"/>
      </dsp:txXfrm>
    </dsp:sp>
    <dsp:sp modelId="{F0047452-0D5F-4051-A21F-A24124376CDD}">
      <dsp:nvSpPr>
        <dsp:cNvPr id="0" name=""/>
        <dsp:cNvSpPr/>
      </dsp:nvSpPr>
      <dsp:spPr>
        <a:xfrm>
          <a:off x="0" y="3492500"/>
          <a:ext cx="6095999" cy="698500"/>
        </a:xfrm>
        <a:prstGeom prst="trapezoid">
          <a:avLst>
            <a:gd name="adj" fmla="val 72727"/>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State and Federal Government</a:t>
          </a:r>
        </a:p>
      </dsp:txBody>
      <dsp:txXfrm>
        <a:off x="1066800" y="3492500"/>
        <a:ext cx="3962400" cy="69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18D0-C093-43E1-9C81-4427D7664A4D}">
      <dsp:nvSpPr>
        <dsp:cNvPr id="0" name=""/>
        <dsp:cNvSpPr/>
      </dsp:nvSpPr>
      <dsp:spPr>
        <a:xfrm>
          <a:off x="2540000" y="0"/>
          <a:ext cx="1016000" cy="698500"/>
        </a:xfrm>
        <a:prstGeom prst="trapezoid">
          <a:avLst>
            <a:gd name="adj" fmla="val 7272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540000" y="0"/>
        <a:ext cx="1016000" cy="698500"/>
      </dsp:txXfrm>
    </dsp:sp>
    <dsp:sp modelId="{DC30B85F-0078-4BE5-B73E-5053CE3E57C8}">
      <dsp:nvSpPr>
        <dsp:cNvPr id="0" name=""/>
        <dsp:cNvSpPr/>
      </dsp:nvSpPr>
      <dsp:spPr>
        <a:xfrm>
          <a:off x="2032000" y="698500"/>
          <a:ext cx="2032000" cy="698500"/>
        </a:xfrm>
        <a:prstGeom prst="trapezoid">
          <a:avLst>
            <a:gd name="adj" fmla="val 72727"/>
          </a:avLst>
        </a:prstGeom>
        <a:solidFill>
          <a:schemeClr val="accent2">
            <a:hueOff val="549268"/>
            <a:satOff val="-9762"/>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387600" y="698500"/>
        <a:ext cx="1320800" cy="698500"/>
      </dsp:txXfrm>
    </dsp:sp>
    <dsp:sp modelId="{E23336E6-ED84-4E44-8FB5-E14E3FB13971}">
      <dsp:nvSpPr>
        <dsp:cNvPr id="0" name=""/>
        <dsp:cNvSpPr/>
      </dsp:nvSpPr>
      <dsp:spPr>
        <a:xfrm>
          <a:off x="1524000" y="1397000"/>
          <a:ext cx="3048000" cy="698500"/>
        </a:xfrm>
        <a:prstGeom prst="trapezoid">
          <a:avLst>
            <a:gd name="adj" fmla="val 72727"/>
          </a:avLst>
        </a:prstGeom>
        <a:solidFill>
          <a:schemeClr val="accent2">
            <a:hueOff val="1098536"/>
            <a:satOff val="-195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057400" y="1397000"/>
        <a:ext cx="1981200" cy="698500"/>
      </dsp:txXfrm>
    </dsp:sp>
    <dsp:sp modelId="{C0A999E7-293C-4E57-BC0C-A0EC150823E5}">
      <dsp:nvSpPr>
        <dsp:cNvPr id="0" name=""/>
        <dsp:cNvSpPr/>
      </dsp:nvSpPr>
      <dsp:spPr>
        <a:xfrm>
          <a:off x="1016000" y="2095500"/>
          <a:ext cx="4064000" cy="698500"/>
        </a:xfrm>
        <a:prstGeom prst="trapezoid">
          <a:avLst>
            <a:gd name="adj" fmla="val 72727"/>
          </a:avLst>
        </a:prstGeom>
        <a:solidFill>
          <a:schemeClr val="accent2">
            <a:hueOff val="1647804"/>
            <a:satOff val="-29285"/>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727200" y="2095500"/>
        <a:ext cx="2641600" cy="698500"/>
      </dsp:txXfrm>
    </dsp:sp>
    <dsp:sp modelId="{678FA5F6-8D6C-4A1A-AFDF-45C300F7DAA6}">
      <dsp:nvSpPr>
        <dsp:cNvPr id="0" name=""/>
        <dsp:cNvSpPr/>
      </dsp:nvSpPr>
      <dsp:spPr>
        <a:xfrm>
          <a:off x="508000" y="2794000"/>
          <a:ext cx="5080000" cy="698500"/>
        </a:xfrm>
        <a:prstGeom prst="trapezoid">
          <a:avLst>
            <a:gd name="adj" fmla="val 72727"/>
          </a:avLst>
        </a:prstGeom>
        <a:solidFill>
          <a:schemeClr val="accent2">
            <a:hueOff val="2197072"/>
            <a:satOff val="-390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Articles / Bylaws</a:t>
          </a:r>
          <a:endParaRPr lang="en-US" sz="2400" kern="1200" dirty="0"/>
        </a:p>
      </dsp:txBody>
      <dsp:txXfrm>
        <a:off x="1396999" y="2794000"/>
        <a:ext cx="3302000" cy="698500"/>
      </dsp:txXfrm>
    </dsp:sp>
    <dsp:sp modelId="{F0047452-0D5F-4051-A21F-A24124376CDD}">
      <dsp:nvSpPr>
        <dsp:cNvPr id="0" name=""/>
        <dsp:cNvSpPr/>
      </dsp:nvSpPr>
      <dsp:spPr>
        <a:xfrm>
          <a:off x="0" y="3492500"/>
          <a:ext cx="6095999" cy="698500"/>
        </a:xfrm>
        <a:prstGeom prst="trapezoid">
          <a:avLst>
            <a:gd name="adj" fmla="val 72727"/>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State and Federal Government</a:t>
          </a:r>
        </a:p>
      </dsp:txBody>
      <dsp:txXfrm>
        <a:off x="1066800" y="3492500"/>
        <a:ext cx="3962400" cy="69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18D0-C093-43E1-9C81-4427D7664A4D}">
      <dsp:nvSpPr>
        <dsp:cNvPr id="0" name=""/>
        <dsp:cNvSpPr/>
      </dsp:nvSpPr>
      <dsp:spPr>
        <a:xfrm>
          <a:off x="2540000" y="0"/>
          <a:ext cx="1016000" cy="698500"/>
        </a:xfrm>
        <a:prstGeom prst="trapezoid">
          <a:avLst>
            <a:gd name="adj" fmla="val 7272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Operations</a:t>
          </a:r>
        </a:p>
        <a:p>
          <a:pPr lvl="0" algn="ctr" defTabSz="755650">
            <a:lnSpc>
              <a:spcPct val="90000"/>
            </a:lnSpc>
            <a:spcBef>
              <a:spcPct val="0"/>
            </a:spcBef>
            <a:spcAft>
              <a:spcPct val="35000"/>
            </a:spcAft>
          </a:pPr>
          <a:r>
            <a:rPr lang="en-US" sz="1700" kern="1200" dirty="0" smtClean="0"/>
            <a:t>Manual</a:t>
          </a:r>
          <a:endParaRPr lang="en-US" sz="1700" kern="1200" dirty="0"/>
        </a:p>
      </dsp:txBody>
      <dsp:txXfrm>
        <a:off x="2540000" y="0"/>
        <a:ext cx="1016000" cy="698500"/>
      </dsp:txXfrm>
    </dsp:sp>
    <dsp:sp modelId="{DC30B85F-0078-4BE5-B73E-5053CE3E57C8}">
      <dsp:nvSpPr>
        <dsp:cNvPr id="0" name=""/>
        <dsp:cNvSpPr/>
      </dsp:nvSpPr>
      <dsp:spPr>
        <a:xfrm>
          <a:off x="2032000" y="698500"/>
          <a:ext cx="2032000" cy="698500"/>
        </a:xfrm>
        <a:prstGeom prst="trapezoid">
          <a:avLst>
            <a:gd name="adj" fmla="val 72727"/>
          </a:avLst>
        </a:prstGeom>
        <a:solidFill>
          <a:schemeClr val="accent2">
            <a:hueOff val="549268"/>
            <a:satOff val="-9762"/>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Employee Handbook</a:t>
          </a:r>
          <a:endParaRPr lang="en-US" sz="1700" kern="1200" dirty="0"/>
        </a:p>
      </dsp:txBody>
      <dsp:txXfrm>
        <a:off x="2387600" y="698500"/>
        <a:ext cx="1320800" cy="698500"/>
      </dsp:txXfrm>
    </dsp:sp>
    <dsp:sp modelId="{E23336E6-ED84-4E44-8FB5-E14E3FB13971}">
      <dsp:nvSpPr>
        <dsp:cNvPr id="0" name=""/>
        <dsp:cNvSpPr/>
      </dsp:nvSpPr>
      <dsp:spPr>
        <a:xfrm>
          <a:off x="1524000" y="1397000"/>
          <a:ext cx="3048000" cy="698500"/>
        </a:xfrm>
        <a:prstGeom prst="trapezoid">
          <a:avLst>
            <a:gd name="adj" fmla="val 72727"/>
          </a:avLst>
        </a:prstGeom>
        <a:solidFill>
          <a:schemeClr val="accent2">
            <a:hueOff val="1098536"/>
            <a:satOff val="-195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smtClean="0"/>
            <a:t>Policies &amp; Procedures</a:t>
          </a:r>
          <a:endParaRPr lang="en-US" sz="1700" kern="1200" dirty="0"/>
        </a:p>
      </dsp:txBody>
      <dsp:txXfrm>
        <a:off x="2057400" y="1397000"/>
        <a:ext cx="1981200" cy="698500"/>
      </dsp:txXfrm>
    </dsp:sp>
    <dsp:sp modelId="{C0A999E7-293C-4E57-BC0C-A0EC150823E5}">
      <dsp:nvSpPr>
        <dsp:cNvPr id="0" name=""/>
        <dsp:cNvSpPr/>
      </dsp:nvSpPr>
      <dsp:spPr>
        <a:xfrm>
          <a:off x="1016000" y="2095500"/>
          <a:ext cx="4064000" cy="698500"/>
        </a:xfrm>
        <a:prstGeom prst="trapezoid">
          <a:avLst>
            <a:gd name="adj" fmla="val 72727"/>
          </a:avLst>
        </a:prstGeom>
        <a:solidFill>
          <a:schemeClr val="accent2">
            <a:hueOff val="1647804"/>
            <a:satOff val="-29285"/>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Strategic Plan</a:t>
          </a:r>
          <a:endParaRPr lang="en-US" sz="1700" kern="1200" dirty="0"/>
        </a:p>
      </dsp:txBody>
      <dsp:txXfrm>
        <a:off x="1727200" y="2095500"/>
        <a:ext cx="2641600" cy="698500"/>
      </dsp:txXfrm>
    </dsp:sp>
    <dsp:sp modelId="{678FA5F6-8D6C-4A1A-AFDF-45C300F7DAA6}">
      <dsp:nvSpPr>
        <dsp:cNvPr id="0" name=""/>
        <dsp:cNvSpPr/>
      </dsp:nvSpPr>
      <dsp:spPr>
        <a:xfrm>
          <a:off x="508000" y="2794000"/>
          <a:ext cx="5080000" cy="698500"/>
        </a:xfrm>
        <a:prstGeom prst="trapezoid">
          <a:avLst>
            <a:gd name="adj" fmla="val 72727"/>
          </a:avLst>
        </a:prstGeom>
        <a:solidFill>
          <a:schemeClr val="accent2">
            <a:hueOff val="2197072"/>
            <a:satOff val="-390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Articles / Bylaws</a:t>
          </a:r>
          <a:endParaRPr lang="en-US" sz="1700" kern="1200" dirty="0"/>
        </a:p>
      </dsp:txBody>
      <dsp:txXfrm>
        <a:off x="1396999" y="2794000"/>
        <a:ext cx="3302000" cy="698500"/>
      </dsp:txXfrm>
    </dsp:sp>
    <dsp:sp modelId="{F0047452-0D5F-4051-A21F-A24124376CDD}">
      <dsp:nvSpPr>
        <dsp:cNvPr id="0" name=""/>
        <dsp:cNvSpPr/>
      </dsp:nvSpPr>
      <dsp:spPr>
        <a:xfrm>
          <a:off x="0" y="3492500"/>
          <a:ext cx="6095999" cy="698500"/>
        </a:xfrm>
        <a:prstGeom prst="trapezoid">
          <a:avLst>
            <a:gd name="adj" fmla="val 72727"/>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State and Federal Government</a:t>
          </a:r>
        </a:p>
      </dsp:txBody>
      <dsp:txXfrm>
        <a:off x="1066800" y="3492500"/>
        <a:ext cx="3962400" cy="698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0500498D-19DA-4B5D-8ED1-418DA5980219}" type="datetimeFigureOut">
              <a:rPr lang="en-US" smtClean="0"/>
              <a:t>1/15/15</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8222F71C-0C4E-4332-91C8-A96E6F777E13}" type="slidenum">
              <a:rPr lang="en-US" smtClean="0"/>
              <a:t>‹#›</a:t>
            </a:fld>
            <a:endParaRPr lang="en-US"/>
          </a:p>
        </p:txBody>
      </p:sp>
    </p:spTree>
    <p:extLst>
      <p:ext uri="{BB962C8B-B14F-4D97-AF65-F5344CB8AC3E}">
        <p14:creationId xmlns:p14="http://schemas.microsoft.com/office/powerpoint/2010/main" val="3811945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4C860BA-01B9-42D4-AF5B-4E0CAEFB0310}" type="datetimeFigureOut">
              <a:rPr lang="en-US" smtClean="0"/>
              <a:t>1/15/15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151E4F60-793F-4845-B7C3-F3C20E28A0C8}" type="slidenum">
              <a:rPr lang="en-US" smtClean="0"/>
              <a:t>‹#›</a:t>
            </a:fld>
            <a:endParaRPr lang="en-US"/>
          </a:p>
        </p:txBody>
      </p:sp>
    </p:spTree>
    <p:extLst>
      <p:ext uri="{BB962C8B-B14F-4D97-AF65-F5344CB8AC3E}">
        <p14:creationId xmlns:p14="http://schemas.microsoft.com/office/powerpoint/2010/main" val="151381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E4F60-793F-4845-B7C3-F3C20E28A0C8}" type="slidenum">
              <a:rPr lang="en-US" smtClean="0"/>
              <a:t>1</a:t>
            </a:fld>
            <a:endParaRPr lang="en-US"/>
          </a:p>
        </p:txBody>
      </p:sp>
    </p:spTree>
    <p:extLst>
      <p:ext uri="{BB962C8B-B14F-4D97-AF65-F5344CB8AC3E}">
        <p14:creationId xmlns:p14="http://schemas.microsoft.com/office/powerpoint/2010/main" val="300737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10</a:t>
            </a:fld>
            <a:endParaRPr lang="en-US"/>
          </a:p>
        </p:txBody>
      </p:sp>
    </p:spTree>
    <p:extLst>
      <p:ext uri="{BB962C8B-B14F-4D97-AF65-F5344CB8AC3E}">
        <p14:creationId xmlns:p14="http://schemas.microsoft.com/office/powerpoint/2010/main" val="351474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11</a:t>
            </a:fld>
            <a:endParaRPr lang="en-US"/>
          </a:p>
        </p:txBody>
      </p:sp>
    </p:spTree>
    <p:extLst>
      <p:ext uri="{BB962C8B-B14F-4D97-AF65-F5344CB8AC3E}">
        <p14:creationId xmlns:p14="http://schemas.microsoft.com/office/powerpoint/2010/main" val="6173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12</a:t>
            </a:fld>
            <a:endParaRPr lang="en-US"/>
          </a:p>
        </p:txBody>
      </p:sp>
    </p:spTree>
    <p:extLst>
      <p:ext uri="{BB962C8B-B14F-4D97-AF65-F5344CB8AC3E}">
        <p14:creationId xmlns:p14="http://schemas.microsoft.com/office/powerpoint/2010/main" val="247526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Annual renewal with secretary of</a:t>
            </a:r>
            <a:r>
              <a:rPr lang="en-US" baseline="0" dirty="0" smtClean="0"/>
              <a:t> state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13</a:t>
            </a:fld>
            <a:endParaRPr lang="en-US"/>
          </a:p>
        </p:txBody>
      </p:sp>
    </p:spTree>
    <p:extLst>
      <p:ext uri="{BB962C8B-B14F-4D97-AF65-F5344CB8AC3E}">
        <p14:creationId xmlns:p14="http://schemas.microsoft.com/office/powerpoint/2010/main" val="309971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14</a:t>
            </a:fld>
            <a:endParaRPr lang="en-US"/>
          </a:p>
        </p:txBody>
      </p:sp>
    </p:spTree>
    <p:extLst>
      <p:ext uri="{BB962C8B-B14F-4D97-AF65-F5344CB8AC3E}">
        <p14:creationId xmlns:p14="http://schemas.microsoft.com/office/powerpoint/2010/main" val="2504350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p>
          <a:p>
            <a:endParaRPr lang="en-US" dirty="0" smtClean="0"/>
          </a:p>
          <a:p>
            <a:r>
              <a:rPr lang="en-US" dirty="0" smtClean="0"/>
              <a:t>Annual report</a:t>
            </a:r>
          </a:p>
          <a:p>
            <a:r>
              <a:rPr lang="en-US" dirty="0" smtClean="0"/>
              <a:t>990 or 990 EZ</a:t>
            </a:r>
          </a:p>
          <a:p>
            <a:r>
              <a:rPr lang="en-US" sz="1200" kern="1200" dirty="0" smtClean="0">
                <a:solidFill>
                  <a:schemeClr val="tx1"/>
                </a:solidFill>
                <a:latin typeface="+mn-lt"/>
                <a:ea typeface="+mn-ea"/>
                <a:cs typeface="+mn-cs"/>
              </a:rPr>
              <a:t>Form 990-EZ is a two-page return that a nonprofits may file if its gross receipts for a tax year were &lt;$200,000 </a:t>
            </a:r>
            <a:r>
              <a:rPr lang="en-US" sz="1200" i="1" kern="1200" dirty="0" smtClean="0">
                <a:solidFill>
                  <a:schemeClr val="tx1"/>
                </a:solidFill>
                <a:latin typeface="+mn-lt"/>
                <a:ea typeface="+mn-ea"/>
                <a:cs typeface="+mn-cs"/>
              </a:rPr>
              <a:t>and</a:t>
            </a:r>
            <a:r>
              <a:rPr lang="en-US" sz="1200" i="0" kern="1200" dirty="0" smtClean="0">
                <a:solidFill>
                  <a:schemeClr val="tx1"/>
                </a:solidFill>
                <a:latin typeface="+mn-lt"/>
                <a:ea typeface="+mn-ea"/>
                <a:cs typeface="+mn-cs"/>
              </a:rPr>
              <a:t> assets were &lt;$500,000.</a:t>
            </a:r>
          </a:p>
          <a:p>
            <a:r>
              <a:rPr lang="en-US" sz="1200" i="0" kern="1200" dirty="0" smtClean="0">
                <a:solidFill>
                  <a:schemeClr val="tx1"/>
                </a:solidFill>
                <a:latin typeface="+mn-lt"/>
                <a:ea typeface="+mn-ea"/>
                <a:cs typeface="+mn-cs"/>
              </a:rPr>
              <a:t>Form 990 is the "long form" that all other 990 filers must file if their gross receipts were =$200,000 </a:t>
            </a:r>
            <a:r>
              <a:rPr lang="en-US" sz="1200" i="1" kern="1200" dirty="0" smtClean="0">
                <a:solidFill>
                  <a:schemeClr val="tx1"/>
                </a:solidFill>
                <a:latin typeface="+mn-lt"/>
                <a:ea typeface="+mn-ea"/>
                <a:cs typeface="+mn-cs"/>
              </a:rPr>
              <a:t>or</a:t>
            </a:r>
            <a:r>
              <a:rPr lang="en-US" sz="1200" i="0" kern="1200" dirty="0" smtClean="0">
                <a:solidFill>
                  <a:schemeClr val="tx1"/>
                </a:solidFill>
                <a:latin typeface="+mn-lt"/>
                <a:ea typeface="+mn-ea"/>
                <a:cs typeface="+mn-cs"/>
              </a:rPr>
              <a:t> assets =$500,000.</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18</a:t>
            </a:fld>
            <a:endParaRPr lang="en-US"/>
          </a:p>
        </p:txBody>
      </p:sp>
    </p:spTree>
    <p:extLst>
      <p:ext uri="{BB962C8B-B14F-4D97-AF65-F5344CB8AC3E}">
        <p14:creationId xmlns:p14="http://schemas.microsoft.com/office/powerpoint/2010/main" val="349339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19</a:t>
            </a:fld>
            <a:endParaRPr lang="en-US"/>
          </a:p>
        </p:txBody>
      </p:sp>
    </p:spTree>
    <p:extLst>
      <p:ext uri="{BB962C8B-B14F-4D97-AF65-F5344CB8AC3E}">
        <p14:creationId xmlns:p14="http://schemas.microsoft.com/office/powerpoint/2010/main" val="325275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20</a:t>
            </a:fld>
            <a:endParaRPr lang="en-US"/>
          </a:p>
        </p:txBody>
      </p:sp>
    </p:spTree>
    <p:extLst>
      <p:ext uri="{BB962C8B-B14F-4D97-AF65-F5344CB8AC3E}">
        <p14:creationId xmlns:p14="http://schemas.microsoft.com/office/powerpoint/2010/main" val="115571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21</a:t>
            </a:fld>
            <a:endParaRPr lang="en-US"/>
          </a:p>
        </p:txBody>
      </p:sp>
    </p:spTree>
    <p:extLst>
      <p:ext uri="{BB962C8B-B14F-4D97-AF65-F5344CB8AC3E}">
        <p14:creationId xmlns:p14="http://schemas.microsoft.com/office/powerpoint/2010/main" val="142471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22</a:t>
            </a:fld>
            <a:endParaRPr lang="en-US"/>
          </a:p>
        </p:txBody>
      </p:sp>
    </p:spTree>
    <p:extLst>
      <p:ext uri="{BB962C8B-B14F-4D97-AF65-F5344CB8AC3E}">
        <p14:creationId xmlns:p14="http://schemas.microsoft.com/office/powerpoint/2010/main" val="35597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a:t>
            </a:fld>
            <a:endParaRPr lang="en-US"/>
          </a:p>
        </p:txBody>
      </p:sp>
    </p:spTree>
    <p:extLst>
      <p:ext uri="{BB962C8B-B14F-4D97-AF65-F5344CB8AC3E}">
        <p14:creationId xmlns:p14="http://schemas.microsoft.com/office/powerpoint/2010/main" val="289995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23</a:t>
            </a:fld>
            <a:endParaRPr lang="en-US"/>
          </a:p>
        </p:txBody>
      </p:sp>
    </p:spTree>
    <p:extLst>
      <p:ext uri="{BB962C8B-B14F-4D97-AF65-F5344CB8AC3E}">
        <p14:creationId xmlns:p14="http://schemas.microsoft.com/office/powerpoint/2010/main" val="116714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Joe </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24</a:t>
            </a:fld>
            <a:endParaRPr lang="en-US"/>
          </a:p>
        </p:txBody>
      </p:sp>
    </p:spTree>
    <p:extLst>
      <p:ext uri="{BB962C8B-B14F-4D97-AF65-F5344CB8AC3E}">
        <p14:creationId xmlns:p14="http://schemas.microsoft.com/office/powerpoint/2010/main" val="131505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40</a:t>
            </a:fld>
            <a:endParaRPr lang="en-US"/>
          </a:p>
        </p:txBody>
      </p:sp>
    </p:spTree>
    <p:extLst>
      <p:ext uri="{BB962C8B-B14F-4D97-AF65-F5344CB8AC3E}">
        <p14:creationId xmlns:p14="http://schemas.microsoft.com/office/powerpoint/2010/main" val="412461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a:t>
            </a:r>
          </a:p>
          <a:p>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3</a:t>
            </a:fld>
            <a:endParaRPr lang="en-US"/>
          </a:p>
        </p:txBody>
      </p:sp>
    </p:spTree>
    <p:extLst>
      <p:ext uri="{BB962C8B-B14F-4D97-AF65-F5344CB8AC3E}">
        <p14:creationId xmlns:p14="http://schemas.microsoft.com/office/powerpoint/2010/main" val="97243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a:t>
            </a:r>
          </a:p>
          <a:p>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4</a:t>
            </a:fld>
            <a:endParaRPr lang="en-US"/>
          </a:p>
        </p:txBody>
      </p:sp>
    </p:spTree>
    <p:extLst>
      <p:ext uri="{BB962C8B-B14F-4D97-AF65-F5344CB8AC3E}">
        <p14:creationId xmlns:p14="http://schemas.microsoft.com/office/powerpoint/2010/main" val="127283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a:t>
            </a:r>
          </a:p>
          <a:p>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5</a:t>
            </a:fld>
            <a:endParaRPr lang="en-US"/>
          </a:p>
        </p:txBody>
      </p:sp>
    </p:spTree>
    <p:extLst>
      <p:ext uri="{BB962C8B-B14F-4D97-AF65-F5344CB8AC3E}">
        <p14:creationId xmlns:p14="http://schemas.microsoft.com/office/powerpoint/2010/main" val="69138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a:t>
            </a:r>
          </a:p>
          <a:p>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6</a:t>
            </a:fld>
            <a:endParaRPr lang="en-US"/>
          </a:p>
        </p:txBody>
      </p:sp>
    </p:spTree>
    <p:extLst>
      <p:ext uri="{BB962C8B-B14F-4D97-AF65-F5344CB8AC3E}">
        <p14:creationId xmlns:p14="http://schemas.microsoft.com/office/powerpoint/2010/main" val="87207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7</a:t>
            </a:fld>
            <a:endParaRPr lang="en-US"/>
          </a:p>
        </p:txBody>
      </p:sp>
    </p:spTree>
    <p:extLst>
      <p:ext uri="{BB962C8B-B14F-4D97-AF65-F5344CB8AC3E}">
        <p14:creationId xmlns:p14="http://schemas.microsoft.com/office/powerpoint/2010/main" val="327510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8</a:t>
            </a:fld>
            <a:endParaRPr lang="en-US"/>
          </a:p>
        </p:txBody>
      </p:sp>
    </p:spTree>
    <p:extLst>
      <p:ext uri="{BB962C8B-B14F-4D97-AF65-F5344CB8AC3E}">
        <p14:creationId xmlns:p14="http://schemas.microsoft.com/office/powerpoint/2010/main" val="351474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Julie</a:t>
            </a:r>
            <a:endParaRPr lang="en-US" dirty="0"/>
          </a:p>
        </p:txBody>
      </p:sp>
      <p:sp>
        <p:nvSpPr>
          <p:cNvPr id="4" name="Slide Number Placeholder 3"/>
          <p:cNvSpPr>
            <a:spLocks noGrp="1"/>
          </p:cNvSpPr>
          <p:nvPr>
            <p:ph type="sldNum" sz="quarter" idx="10"/>
          </p:nvPr>
        </p:nvSpPr>
        <p:spPr/>
        <p:txBody>
          <a:bodyPr/>
          <a:lstStyle/>
          <a:p>
            <a:fld id="{151E4F60-793F-4845-B7C3-F3C20E28A0C8}" type="slidenum">
              <a:rPr lang="en-US" smtClean="0"/>
              <a:t>9</a:t>
            </a:fld>
            <a:endParaRPr lang="en-US"/>
          </a:p>
        </p:txBody>
      </p:sp>
    </p:spTree>
    <p:extLst>
      <p:ext uri="{BB962C8B-B14F-4D97-AF65-F5344CB8AC3E}">
        <p14:creationId xmlns:p14="http://schemas.microsoft.com/office/powerpoint/2010/main" val="351474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3CD16D0-1554-4269-B369-D28B1E84A501}" type="datetimeFigureOut">
              <a:rPr lang="en-US" smtClean="0"/>
              <a:t>1/15/15</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015B3E-2518-48C4-84AE-F5481D35729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CD16D0-1554-4269-B369-D28B1E84A501}"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15B3E-2518-48C4-84AE-F5481D3572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A3CD16D0-1554-4269-B369-D28B1E84A501}" type="datetimeFigureOut">
              <a:rPr lang="en-US" smtClean="0"/>
              <a:t>1/15/15</a:t>
            </a:fld>
            <a:endParaRPr lang="en-US"/>
          </a:p>
        </p:txBody>
      </p:sp>
      <p:sp>
        <p:nvSpPr>
          <p:cNvPr id="5" name="Footer Placeholder 4"/>
          <p:cNvSpPr>
            <a:spLocks noGrp="1"/>
          </p:cNvSpPr>
          <p:nvPr>
            <p:ph type="ftr" sz="quarter" idx="11"/>
          </p:nvPr>
        </p:nvSpPr>
        <p:spPr>
          <a:xfrm>
            <a:off x="457201" y="6248209"/>
            <a:ext cx="5573483" cy="365125"/>
          </a:xfrm>
        </p:spPr>
        <p:txBody>
          <a:bodyPr/>
          <a:lstStyle/>
          <a:p>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4"/>
            <a:ext cx="533400" cy="244476"/>
          </a:xfrm>
        </p:spPr>
        <p:txBody>
          <a:bodyPr/>
          <a:lstStyle/>
          <a:p>
            <a:fld id="{D3015B3E-2518-48C4-84AE-F5481D3572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CD16D0-1554-4269-B369-D28B1E84A501}" type="datetimeFigureOut">
              <a:rPr lang="en-US" smtClean="0"/>
              <a:t>1/15/15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015B3E-2518-48C4-84AE-F5481D35729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D16D0-1554-4269-B369-D28B1E84A501}" type="datetimeFigureOut">
              <a:rPr lang="en-US" smtClean="0"/>
              <a:t>1/15/15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015B3E-2518-48C4-84AE-F5481D35729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3CD16D0-1554-4269-B369-D28B1E84A501}" type="datetimeFigureOut">
              <a:rPr lang="en-US" smtClean="0"/>
              <a:t>1/15/15</a:t>
            </a:fld>
            <a:endParaRPr lang="en-US"/>
          </a:p>
        </p:txBody>
      </p:sp>
      <p:sp>
        <p:nvSpPr>
          <p:cNvPr id="10" name="Slide Number Placeholder 9"/>
          <p:cNvSpPr>
            <a:spLocks noGrp="1"/>
          </p:cNvSpPr>
          <p:nvPr>
            <p:ph type="sldNum" sz="quarter" idx="16"/>
          </p:nvPr>
        </p:nvSpPr>
        <p:spPr/>
        <p:txBody>
          <a:bodyPr rtlCol="0"/>
          <a:lstStyle/>
          <a:p>
            <a:fld id="{D3015B3E-2518-48C4-84AE-F5481D35729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3CD16D0-1554-4269-B369-D28B1E84A501}" type="datetimeFigureOut">
              <a:rPr lang="en-US" smtClean="0"/>
              <a:t>1/15/15</a:t>
            </a:fld>
            <a:endParaRPr lang="en-US"/>
          </a:p>
        </p:txBody>
      </p:sp>
      <p:sp>
        <p:nvSpPr>
          <p:cNvPr id="12" name="Slide Number Placeholder 11"/>
          <p:cNvSpPr>
            <a:spLocks noGrp="1"/>
          </p:cNvSpPr>
          <p:nvPr>
            <p:ph type="sldNum" sz="quarter" idx="16"/>
          </p:nvPr>
        </p:nvSpPr>
        <p:spPr/>
        <p:txBody>
          <a:bodyPr rtlCol="0"/>
          <a:lstStyle/>
          <a:p>
            <a:fld id="{D3015B3E-2518-48C4-84AE-F5481D35729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CD16D0-1554-4269-B369-D28B1E84A501}" type="datetimeFigureOut">
              <a:rPr lang="en-US" smtClean="0"/>
              <a:t>1/15/15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015B3E-2518-48C4-84AE-F5481D3572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D16D0-1554-4269-B369-D28B1E84A501}" type="datetimeFigureOut">
              <a:rPr lang="en-US" smtClean="0"/>
              <a:t>1/15/15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015B3E-2518-48C4-84AE-F5481D3572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3CD16D0-1554-4269-B369-D28B1E84A501}" type="datetimeFigureOut">
              <a:rPr lang="en-US" smtClean="0"/>
              <a:t>1/15/15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015B3E-2518-48C4-84AE-F5481D35729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5"/>
          </a:xfrm>
        </p:spPr>
        <p:txBody>
          <a:bodyPr rtlCol="0"/>
          <a:lstStyle/>
          <a:p>
            <a:fld id="{A3CD16D0-1554-4269-B369-D28B1E84A501}" type="datetimeFigureOut">
              <a:rPr lang="en-US" smtClean="0"/>
              <a:t>1/15/15</a:t>
            </a:fld>
            <a:endParaRPr lang="en-US"/>
          </a:p>
        </p:txBody>
      </p:sp>
      <p:sp>
        <p:nvSpPr>
          <p:cNvPr id="13" name="Slide Number Placeholder 12"/>
          <p:cNvSpPr>
            <a:spLocks noGrp="1"/>
          </p:cNvSpPr>
          <p:nvPr>
            <p:ph type="sldNum" sz="quarter" idx="11"/>
          </p:nvPr>
        </p:nvSpPr>
        <p:spPr>
          <a:xfrm>
            <a:off x="0" y="4667251"/>
            <a:ext cx="1447800" cy="663578"/>
          </a:xfrm>
        </p:spPr>
        <p:txBody>
          <a:bodyPr rtlCol="0"/>
          <a:lstStyle>
            <a:lvl1pPr>
              <a:defRPr sz="2800"/>
            </a:lvl1pPr>
          </a:lstStyle>
          <a:p>
            <a:fld id="{D3015B3E-2518-48C4-84AE-F5481D357298}" type="slidenum">
              <a:rPr lang="en-US" smtClean="0"/>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3CD16D0-1554-4269-B369-D28B1E84A501}" type="datetimeFigureOut">
              <a:rPr lang="en-US" smtClean="0"/>
              <a:t>1/15/15</a:t>
            </a:fld>
            <a:endParaRPr lang="en-US"/>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015B3E-2518-48C4-84AE-F5481D3572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nccs.urban.org/database/overview.cfm%23BM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nccs.urban.org/database/overview.cfm%23co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276600"/>
            <a:ext cx="6477000" cy="1828800"/>
          </a:xfrm>
        </p:spPr>
        <p:txBody>
          <a:bodyPr>
            <a:normAutofit/>
          </a:bodyPr>
          <a:lstStyle/>
          <a:p>
            <a:r>
              <a:rPr lang="en-US" dirty="0" smtClean="0"/>
              <a:t>Nonprofit Nuts &amp; Bolts</a:t>
            </a:r>
            <a:endParaRPr lang="en-US" dirty="0"/>
          </a:p>
        </p:txBody>
      </p:sp>
      <p:sp>
        <p:nvSpPr>
          <p:cNvPr id="3" name="Subtitle 2"/>
          <p:cNvSpPr>
            <a:spLocks noGrp="1"/>
          </p:cNvSpPr>
          <p:nvPr>
            <p:ph type="subTitle" idx="1"/>
          </p:nvPr>
        </p:nvSpPr>
        <p:spPr>
          <a:xfrm>
            <a:off x="2362200" y="4800600"/>
            <a:ext cx="6705600" cy="685800"/>
          </a:xfrm>
        </p:spPr>
        <p:txBody>
          <a:bodyPr>
            <a:normAutofit fontScale="92500"/>
          </a:bodyPr>
          <a:lstStyle/>
          <a:p>
            <a:r>
              <a:rPr lang="en-US" dirty="0"/>
              <a:t>o</a:t>
            </a:r>
            <a:r>
              <a:rPr lang="en-US" dirty="0" smtClean="0"/>
              <a:t>rganizational basics for the nonprofit professional</a:t>
            </a:r>
          </a:p>
        </p:txBody>
      </p:sp>
      <p:sp>
        <p:nvSpPr>
          <p:cNvPr id="4" name="Subtitle 2"/>
          <p:cNvSpPr txBox="1">
            <a:spLocks/>
          </p:cNvSpPr>
          <p:nvPr/>
        </p:nvSpPr>
        <p:spPr>
          <a:xfrm>
            <a:off x="2422227" y="6019800"/>
            <a:ext cx="6705600" cy="685800"/>
          </a:xfrm>
          <a:prstGeom prst="rect">
            <a:avLst/>
          </a:prstGeom>
        </p:spPr>
        <p:txBody>
          <a:bodyPr vert="horz" anchor="ctr">
            <a:normAutofit fontScale="775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err="1" smtClean="0"/>
              <a:t>joe</a:t>
            </a:r>
            <a:r>
              <a:rPr lang="en-US" dirty="0" smtClean="0"/>
              <a:t> </a:t>
            </a:r>
            <a:r>
              <a:rPr lang="en-US" dirty="0" err="1" smtClean="0"/>
              <a:t>gruber</a:t>
            </a:r>
            <a:r>
              <a:rPr lang="en-US" dirty="0" smtClean="0"/>
              <a:t>, university district food bank</a:t>
            </a:r>
          </a:p>
          <a:p>
            <a:r>
              <a:rPr lang="en-US" dirty="0" err="1" smtClean="0"/>
              <a:t>julie</a:t>
            </a:r>
            <a:r>
              <a:rPr lang="en-US" dirty="0" smtClean="0"/>
              <a:t> </a:t>
            </a:r>
            <a:r>
              <a:rPr lang="en-US" dirty="0" err="1" smtClean="0"/>
              <a:t>washburn</a:t>
            </a:r>
            <a:r>
              <a:rPr lang="en-US" dirty="0" smtClean="0"/>
              <a:t>, </a:t>
            </a:r>
            <a:r>
              <a:rPr lang="en-US" dirty="0" err="1" smtClean="0"/>
              <a:t>washington</a:t>
            </a:r>
            <a:r>
              <a:rPr lang="en-US" dirty="0" smtClean="0"/>
              <a:t> food coalition</a:t>
            </a:r>
          </a:p>
        </p:txBody>
      </p:sp>
    </p:spTree>
    <p:extLst>
      <p:ext uri="{BB962C8B-B14F-4D97-AF65-F5344CB8AC3E}">
        <p14:creationId xmlns:p14="http://schemas.microsoft.com/office/powerpoint/2010/main" val="961417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228600"/>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Washington Nonprofits</a:t>
            </a:r>
            <a:endParaRPr lang="en-US" dirty="0"/>
          </a:p>
        </p:txBody>
      </p:sp>
      <p:sp>
        <p:nvSpPr>
          <p:cNvPr id="9" name="Content Placeholder 2"/>
          <p:cNvSpPr txBox="1">
            <a:spLocks/>
          </p:cNvSpPr>
          <p:nvPr/>
        </p:nvSpPr>
        <p:spPr>
          <a:xfrm>
            <a:off x="457201" y="1298222"/>
            <a:ext cx="7993811" cy="51569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t>% Revenue by Type</a:t>
            </a:r>
            <a:endParaRPr lang="en-US" sz="4000" b="1" dirty="0" smtClean="0"/>
          </a:p>
          <a:p>
            <a:pPr marL="0" indent="0">
              <a:spcBef>
                <a:spcPts val="0"/>
              </a:spcBef>
              <a:buNone/>
            </a:pPr>
            <a:r>
              <a:rPr lang="en-US" sz="4000" b="1" dirty="0" smtClean="0"/>
              <a:t>$32.5 Billion</a:t>
            </a:r>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a:p>
        </p:txBody>
      </p:sp>
      <p:graphicFrame>
        <p:nvGraphicFramePr>
          <p:cNvPr id="10" name="Chart 9"/>
          <p:cNvGraphicFramePr>
            <a:graphicFrameLocks/>
          </p:cNvGraphicFramePr>
          <p:nvPr>
            <p:extLst>
              <p:ext uri="{D42A27DB-BD31-4B8C-83A1-F6EECF244321}">
                <p14:modId xmlns:p14="http://schemas.microsoft.com/office/powerpoint/2010/main" val="2290851501"/>
              </p:ext>
            </p:extLst>
          </p:nvPr>
        </p:nvGraphicFramePr>
        <p:xfrm>
          <a:off x="1676402" y="2427112"/>
          <a:ext cx="6462889" cy="4430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90339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So many rules!!</a:t>
            </a:r>
            <a:endParaRPr lang="en-US" dirty="0"/>
          </a:p>
        </p:txBody>
      </p:sp>
      <p:sp>
        <p:nvSpPr>
          <p:cNvPr id="3" name="Content Placeholder 2"/>
          <p:cNvSpPr>
            <a:spLocks noGrp="1"/>
          </p:cNvSpPr>
          <p:nvPr>
            <p:ph sz="quarter" idx="1"/>
          </p:nvPr>
        </p:nvSpPr>
        <p:spPr>
          <a:xfrm>
            <a:off x="5257800" y="1600200"/>
            <a:ext cx="3733800" cy="4953000"/>
          </a:xfrm>
        </p:spPr>
        <p:txBody>
          <a:bodyPr>
            <a:noAutofit/>
          </a:bodyPr>
          <a:lstStyle/>
          <a:p>
            <a:pPr marL="0" indent="0">
              <a:buNone/>
            </a:pPr>
            <a:r>
              <a:rPr lang="en-US" sz="3600" i="1" dirty="0">
                <a:solidFill>
                  <a:srgbClr val="C00000"/>
                </a:solidFill>
              </a:rPr>
              <a:t>Policies are many, Principles are few, Policies will change, Principles never </a:t>
            </a:r>
            <a:r>
              <a:rPr lang="en-US" sz="3600" i="1" dirty="0" smtClean="0">
                <a:solidFill>
                  <a:srgbClr val="C00000"/>
                </a:solidFill>
              </a:rPr>
              <a:t>do.</a:t>
            </a:r>
          </a:p>
          <a:p>
            <a:pPr marL="0" indent="0">
              <a:buNone/>
            </a:pPr>
            <a:r>
              <a:rPr lang="en-US" sz="3600" dirty="0">
                <a:solidFill>
                  <a:srgbClr val="C00000"/>
                </a:solidFill>
              </a:rPr>
              <a:t>				</a:t>
            </a:r>
            <a:r>
              <a:rPr lang="en-US" sz="2800" dirty="0" smtClean="0">
                <a:solidFill>
                  <a:srgbClr val="C00000"/>
                </a:solidFill>
              </a:rPr>
              <a:t>-John </a:t>
            </a:r>
            <a:r>
              <a:rPr lang="en-US" sz="2800" dirty="0">
                <a:solidFill>
                  <a:srgbClr val="C00000"/>
                </a:solidFill>
              </a:rPr>
              <a:t>C. Maxwell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449" t="4067" r="17816" b="10727"/>
          <a:stretch/>
        </p:blipFill>
        <p:spPr>
          <a:xfrm>
            <a:off x="316832" y="1447800"/>
            <a:ext cx="4758085" cy="5029200"/>
          </a:xfrm>
          <a:prstGeom prst="rect">
            <a:avLst/>
          </a:prstGeom>
        </p:spPr>
      </p:pic>
    </p:spTree>
    <p:extLst>
      <p:ext uri="{BB962C8B-B14F-4D97-AF65-F5344CB8AC3E}">
        <p14:creationId xmlns:p14="http://schemas.microsoft.com/office/powerpoint/2010/main" val="3848227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graphicFrame>
        <p:nvGraphicFramePr>
          <p:cNvPr id="3" name="Diagram 2"/>
          <p:cNvGraphicFramePr/>
          <p:nvPr>
            <p:extLst>
              <p:ext uri="{D42A27DB-BD31-4B8C-83A1-F6EECF244321}">
                <p14:modId xmlns:p14="http://schemas.microsoft.com/office/powerpoint/2010/main" val="1969382007"/>
              </p:ext>
            </p:extLst>
          </p:nvPr>
        </p:nvGraphicFramePr>
        <p:xfrm>
          <a:off x="1219200" y="2057400"/>
          <a:ext cx="6096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590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2286000"/>
            <a:ext cx="4055041" cy="3257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2" y="1752600"/>
            <a:ext cx="3943351" cy="3943350"/>
          </a:xfrm>
          <a:prstGeom prst="rect">
            <a:avLst/>
          </a:prstGeom>
        </p:spPr>
      </p:pic>
      <p:sp>
        <p:nvSpPr>
          <p:cNvPr id="3" name="TextBox 2"/>
          <p:cNvSpPr txBox="1"/>
          <p:nvPr/>
        </p:nvSpPr>
        <p:spPr>
          <a:xfrm>
            <a:off x="443657" y="5571626"/>
            <a:ext cx="4428240" cy="1200329"/>
          </a:xfrm>
          <a:prstGeom prst="rect">
            <a:avLst/>
          </a:prstGeom>
          <a:noFill/>
        </p:spPr>
        <p:txBody>
          <a:bodyPr wrap="none" rtlCol="0">
            <a:spAutoFit/>
          </a:bodyPr>
          <a:lstStyle/>
          <a:p>
            <a:pPr algn="ctr"/>
            <a:r>
              <a:rPr lang="en-US" sz="3600" dirty="0" smtClean="0">
                <a:solidFill>
                  <a:schemeClr val="tx2"/>
                </a:solidFill>
              </a:rPr>
              <a:t>WA Secretary of State </a:t>
            </a:r>
          </a:p>
          <a:p>
            <a:pPr algn="ctr"/>
            <a:r>
              <a:rPr lang="en-US" sz="3600" dirty="0" smtClean="0">
                <a:solidFill>
                  <a:srgbClr val="C00000"/>
                </a:solidFill>
              </a:rPr>
              <a:t>Articles</a:t>
            </a:r>
            <a:endParaRPr lang="en-US" sz="3600" dirty="0">
              <a:solidFill>
                <a:srgbClr val="C00000"/>
              </a:solidFill>
            </a:endParaRPr>
          </a:p>
        </p:txBody>
      </p:sp>
      <p:sp>
        <p:nvSpPr>
          <p:cNvPr id="7" name="TextBox 6"/>
          <p:cNvSpPr txBox="1"/>
          <p:nvPr/>
        </p:nvSpPr>
        <p:spPr>
          <a:xfrm>
            <a:off x="5561673" y="5571625"/>
            <a:ext cx="2578200" cy="1200329"/>
          </a:xfrm>
          <a:prstGeom prst="rect">
            <a:avLst/>
          </a:prstGeom>
          <a:noFill/>
        </p:spPr>
        <p:txBody>
          <a:bodyPr wrap="none" rtlCol="0">
            <a:spAutoFit/>
          </a:bodyPr>
          <a:lstStyle/>
          <a:p>
            <a:pPr algn="ctr"/>
            <a:r>
              <a:rPr lang="en-US" sz="3600" dirty="0" smtClean="0">
                <a:solidFill>
                  <a:schemeClr val="tx2"/>
                </a:solidFill>
              </a:rPr>
              <a:t>IRS</a:t>
            </a:r>
          </a:p>
          <a:p>
            <a:pPr algn="ctr"/>
            <a:r>
              <a:rPr lang="en-US" sz="3600" dirty="0" smtClean="0">
                <a:solidFill>
                  <a:srgbClr val="C00000"/>
                </a:solidFill>
              </a:rPr>
              <a:t>Initial Bylaws</a:t>
            </a:r>
            <a:endParaRPr lang="en-US" sz="3600" dirty="0">
              <a:solidFill>
                <a:srgbClr val="C00000"/>
              </a:solidFill>
            </a:endParaRPr>
          </a:p>
        </p:txBody>
      </p:sp>
    </p:spTree>
    <p:extLst>
      <p:ext uri="{BB962C8B-B14F-4D97-AF65-F5344CB8AC3E}">
        <p14:creationId xmlns:p14="http://schemas.microsoft.com/office/powerpoint/2010/main" val="20001980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graphicFrame>
        <p:nvGraphicFramePr>
          <p:cNvPr id="3" name="Diagram 2"/>
          <p:cNvGraphicFramePr/>
          <p:nvPr>
            <p:extLst>
              <p:ext uri="{D42A27DB-BD31-4B8C-83A1-F6EECF244321}">
                <p14:modId xmlns:p14="http://schemas.microsoft.com/office/powerpoint/2010/main" val="2635028745"/>
              </p:ext>
            </p:extLst>
          </p:nvPr>
        </p:nvGraphicFramePr>
        <p:xfrm>
          <a:off x="1219200" y="2057400"/>
          <a:ext cx="6096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789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Articles of Incorporation </a:t>
            </a:r>
            <a:r>
              <a:rPr lang="en-US" sz="2200" dirty="0" smtClean="0"/>
              <a:t>– WHO ARE YOU?</a:t>
            </a:r>
            <a:endParaRPr lang="en-US" sz="2200" dirty="0"/>
          </a:p>
        </p:txBody>
      </p:sp>
      <p:sp>
        <p:nvSpPr>
          <p:cNvPr id="3" name="Content Placeholder 2"/>
          <p:cNvSpPr>
            <a:spLocks noGrp="1"/>
          </p:cNvSpPr>
          <p:nvPr>
            <p:ph sz="quarter" idx="1"/>
          </p:nvPr>
        </p:nvSpPr>
        <p:spPr/>
        <p:txBody>
          <a:bodyPr>
            <a:normAutofit lnSpcReduction="10000"/>
          </a:bodyPr>
          <a:lstStyle/>
          <a:p>
            <a:r>
              <a:rPr lang="en-US" dirty="0" smtClean="0"/>
              <a:t>Filed at inception with Washington’s Secretary of State – </a:t>
            </a:r>
            <a:r>
              <a:rPr lang="en-US" i="1" dirty="0" smtClean="0"/>
              <a:t>establishes a Nonprofit Corporation</a:t>
            </a:r>
          </a:p>
          <a:p>
            <a:r>
              <a:rPr lang="en-US" dirty="0" smtClean="0"/>
              <a:t>Specifies: </a:t>
            </a:r>
          </a:p>
          <a:p>
            <a:pPr lvl="1"/>
            <a:r>
              <a:rPr lang="en-US" dirty="0" smtClean="0"/>
              <a:t>Name </a:t>
            </a:r>
          </a:p>
          <a:p>
            <a:pPr lvl="1"/>
            <a:r>
              <a:rPr lang="en-US" dirty="0"/>
              <a:t>A</a:t>
            </a:r>
            <a:r>
              <a:rPr lang="en-US" dirty="0" smtClean="0"/>
              <a:t>ddress </a:t>
            </a:r>
          </a:p>
          <a:p>
            <a:pPr lvl="1"/>
            <a:r>
              <a:rPr lang="en-US" dirty="0" smtClean="0"/>
              <a:t>Purpose / Mission Statement</a:t>
            </a:r>
          </a:p>
          <a:p>
            <a:pPr lvl="1"/>
            <a:r>
              <a:rPr lang="en-US" dirty="0" smtClean="0"/>
              <a:t>Initial board members </a:t>
            </a:r>
          </a:p>
          <a:p>
            <a:pPr lvl="1"/>
            <a:r>
              <a:rPr lang="en-US" dirty="0" smtClean="0"/>
              <a:t>Membership</a:t>
            </a:r>
          </a:p>
          <a:p>
            <a:pPr lvl="1"/>
            <a:r>
              <a:rPr lang="en-US" dirty="0" smtClean="0"/>
              <a:t>Personal liability </a:t>
            </a:r>
          </a:p>
          <a:p>
            <a:pPr lvl="1"/>
            <a:r>
              <a:rPr lang="en-US" dirty="0" smtClean="0"/>
              <a:t>Dissolution</a:t>
            </a:r>
          </a:p>
          <a:p>
            <a:pPr marL="365760" lvl="1" indent="0">
              <a:buNone/>
            </a:pPr>
            <a:endParaRPr lang="en-US" dirty="0"/>
          </a:p>
        </p:txBody>
      </p:sp>
    </p:spTree>
    <p:extLst>
      <p:ext uri="{BB962C8B-B14F-4D97-AF65-F5344CB8AC3E}">
        <p14:creationId xmlns:p14="http://schemas.microsoft.com/office/powerpoint/2010/main" val="28203206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 </a:t>
            </a:r>
            <a:r>
              <a:rPr lang="en-US" sz="2000" dirty="0"/>
              <a:t>– </a:t>
            </a:r>
            <a:r>
              <a:rPr lang="en-US" sz="2000" dirty="0" smtClean="0"/>
              <a:t>HOW ARE YOU GOING TO RUN THINGS?</a:t>
            </a:r>
            <a:endParaRPr lang="en-US" sz="2000" dirty="0"/>
          </a:p>
        </p:txBody>
      </p:sp>
      <p:sp>
        <p:nvSpPr>
          <p:cNvPr id="3" name="Content Placeholder 2"/>
          <p:cNvSpPr>
            <a:spLocks noGrp="1"/>
          </p:cNvSpPr>
          <p:nvPr>
            <p:ph sz="quarter" idx="1"/>
          </p:nvPr>
        </p:nvSpPr>
        <p:spPr>
          <a:xfrm>
            <a:off x="612648" y="1600200"/>
            <a:ext cx="8153400" cy="4953000"/>
          </a:xfrm>
        </p:spPr>
        <p:txBody>
          <a:bodyPr>
            <a:noAutofit/>
          </a:bodyPr>
          <a:lstStyle/>
          <a:p>
            <a:r>
              <a:rPr lang="en-US" sz="2400" dirty="0" smtClean="0"/>
              <a:t>Filed </a:t>
            </a:r>
            <a:r>
              <a:rPr lang="en-US" sz="2400" dirty="0"/>
              <a:t>at inception and submitted to IRS </a:t>
            </a:r>
            <a:r>
              <a:rPr lang="en-US" sz="2400" dirty="0" smtClean="0"/>
              <a:t>to obtain 501c3 status</a:t>
            </a:r>
            <a:endParaRPr lang="en-US" sz="2400" dirty="0"/>
          </a:p>
          <a:p>
            <a:r>
              <a:rPr lang="en-US" sz="2400" dirty="0"/>
              <a:t>Specifies</a:t>
            </a:r>
            <a:r>
              <a:rPr lang="en-US" sz="2400" dirty="0" smtClean="0"/>
              <a:t>:</a:t>
            </a:r>
          </a:p>
          <a:p>
            <a:pPr lvl="1"/>
            <a:r>
              <a:rPr lang="en-US" sz="2400" dirty="0" smtClean="0"/>
              <a:t>Size </a:t>
            </a:r>
            <a:r>
              <a:rPr lang="en-US" sz="2400" dirty="0"/>
              <a:t>of the board and how it will function</a:t>
            </a:r>
          </a:p>
          <a:p>
            <a:pPr lvl="1"/>
            <a:r>
              <a:rPr lang="en-US" sz="2400" dirty="0"/>
              <a:t>Roles and duties of directors and officers</a:t>
            </a:r>
          </a:p>
          <a:p>
            <a:pPr lvl="1"/>
            <a:r>
              <a:rPr lang="en-US" sz="2400" dirty="0"/>
              <a:t>Rules and procedures for holding meetings, electing directors, and appointing </a:t>
            </a:r>
            <a:r>
              <a:rPr lang="en-US" sz="2400" dirty="0" smtClean="0"/>
              <a:t>officers</a:t>
            </a:r>
          </a:p>
          <a:p>
            <a:pPr lvl="1"/>
            <a:r>
              <a:rPr lang="en-US" sz="2400" dirty="0" smtClean="0"/>
              <a:t>Board committees</a:t>
            </a:r>
            <a:endParaRPr lang="en-US" sz="2400" dirty="0"/>
          </a:p>
          <a:p>
            <a:pPr lvl="1"/>
            <a:r>
              <a:rPr lang="en-US" sz="2400" dirty="0"/>
              <a:t>Conflict of interest policies and procedures</a:t>
            </a:r>
          </a:p>
          <a:p>
            <a:pPr marL="0" indent="0">
              <a:buNone/>
            </a:pPr>
            <a:endParaRPr lang="en-US" sz="1800" i="1" dirty="0" smtClean="0"/>
          </a:p>
          <a:p>
            <a:pPr marL="0" indent="0">
              <a:buNone/>
            </a:pPr>
            <a:r>
              <a:rPr lang="en-US" sz="1800" i="1" dirty="0" smtClean="0"/>
              <a:t>State </a:t>
            </a:r>
            <a:r>
              <a:rPr lang="en-US" sz="1800" i="1" dirty="0"/>
              <a:t>nonprofit laws usually address nonprofit governance matters. However, you can choose different rules, as long as they don’t violate state law and are included in your bylaws. </a:t>
            </a:r>
          </a:p>
        </p:txBody>
      </p:sp>
    </p:spTree>
    <p:extLst>
      <p:ext uri="{BB962C8B-B14F-4D97-AF65-F5344CB8AC3E}">
        <p14:creationId xmlns:p14="http://schemas.microsoft.com/office/powerpoint/2010/main" val="40964278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sp>
        <p:nvSpPr>
          <p:cNvPr id="3" name="Content Placeholder 2"/>
          <p:cNvSpPr>
            <a:spLocks noGrp="1"/>
          </p:cNvSpPr>
          <p:nvPr>
            <p:ph sz="quarter" idx="1"/>
          </p:nvPr>
        </p:nvSpPr>
        <p:spPr>
          <a:xfrm>
            <a:off x="612648" y="1600200"/>
            <a:ext cx="5559552" cy="4495800"/>
          </a:xfrm>
        </p:spPr>
        <p:txBody>
          <a:bodyPr>
            <a:normAutofit lnSpcReduction="10000"/>
          </a:bodyPr>
          <a:lstStyle/>
          <a:p>
            <a:r>
              <a:rPr lang="en-US" dirty="0" smtClean="0"/>
              <a:t>Do Articles and Bylaws matter to me?  YES!</a:t>
            </a:r>
          </a:p>
          <a:p>
            <a:pPr lvl="1"/>
            <a:r>
              <a:rPr lang="en-US" dirty="0" smtClean="0"/>
              <a:t>Read them every now and again	</a:t>
            </a:r>
          </a:p>
          <a:p>
            <a:pPr lvl="1"/>
            <a:r>
              <a:rPr lang="en-US" dirty="0" smtClean="0"/>
              <a:t>Check for compliance:</a:t>
            </a:r>
          </a:p>
          <a:p>
            <a:pPr lvl="2"/>
            <a:r>
              <a:rPr lang="en-US" dirty="0" smtClean="0"/>
              <a:t>Do you need to consider updating your bylaws?</a:t>
            </a:r>
          </a:p>
          <a:p>
            <a:pPr lvl="2"/>
            <a:r>
              <a:rPr lang="en-US" dirty="0" smtClean="0"/>
              <a:t>Is your board committee working within or outside its bounds?</a:t>
            </a:r>
          </a:p>
          <a:p>
            <a:pPr lvl="2"/>
            <a:r>
              <a:rPr lang="en-US" dirty="0" smtClean="0"/>
              <a:t>Are you engaging your membership accordingly?</a:t>
            </a:r>
          </a:p>
          <a:p>
            <a:pPr marL="685800" lvl="2" indent="0">
              <a:buNone/>
            </a:pPr>
            <a:endParaRPr lang="en-US" dirty="0" smtClean="0"/>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200400"/>
            <a:ext cx="2743200" cy="2743200"/>
          </a:xfrm>
          <a:prstGeom prst="rect">
            <a:avLst/>
          </a:prstGeom>
        </p:spPr>
      </p:pic>
    </p:spTree>
    <p:extLst>
      <p:ext uri="{BB962C8B-B14F-4D97-AF65-F5344CB8AC3E}">
        <p14:creationId xmlns:p14="http://schemas.microsoft.com/office/powerpoint/2010/main" val="1692923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sz="quarter" idx="1"/>
          </p:nvPr>
        </p:nvSpPr>
        <p:spPr/>
        <p:txBody>
          <a:bodyPr>
            <a:normAutofit/>
          </a:bodyPr>
          <a:lstStyle/>
          <a:p>
            <a:r>
              <a:rPr lang="en-US" dirty="0"/>
              <a:t>What document specifies what constitutes a quorum?</a:t>
            </a:r>
          </a:p>
          <a:p>
            <a:endParaRPr lang="en-US" dirty="0" smtClean="0"/>
          </a:p>
          <a:p>
            <a:endParaRPr lang="en-US" dirty="0"/>
          </a:p>
          <a:p>
            <a:r>
              <a:rPr lang="en-US" dirty="0"/>
              <a:t>What </a:t>
            </a:r>
            <a:r>
              <a:rPr lang="en-US" dirty="0" smtClean="0"/>
              <a:t>form do you need to file with the Secretary of State annually?</a:t>
            </a:r>
          </a:p>
          <a:p>
            <a:r>
              <a:rPr lang="en-US" dirty="0" smtClean="0"/>
              <a:t>What form do you need to file with the IRS annually?</a:t>
            </a:r>
            <a:endParaRPr lang="en-US" dirty="0"/>
          </a:p>
          <a:p>
            <a:endParaRPr lang="en-US" dirty="0"/>
          </a:p>
        </p:txBody>
      </p:sp>
    </p:spTree>
    <p:extLst>
      <p:ext uri="{BB962C8B-B14F-4D97-AF65-F5344CB8AC3E}">
        <p14:creationId xmlns:p14="http://schemas.microsoft.com/office/powerpoint/2010/main" val="2079355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&amp; Management</a:t>
            </a:r>
            <a:endParaRPr lang="en-US" dirty="0"/>
          </a:p>
        </p:txBody>
      </p:sp>
      <p:graphicFrame>
        <p:nvGraphicFramePr>
          <p:cNvPr id="3" name="Diagram 2"/>
          <p:cNvGraphicFramePr/>
          <p:nvPr>
            <p:extLst>
              <p:ext uri="{D42A27DB-BD31-4B8C-83A1-F6EECF244321}">
                <p14:modId xmlns:p14="http://schemas.microsoft.com/office/powerpoint/2010/main" val="1830559525"/>
              </p:ext>
            </p:extLst>
          </p:nvPr>
        </p:nvGraphicFramePr>
        <p:xfrm>
          <a:off x="1219200" y="2057400"/>
          <a:ext cx="6096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934200" y="1981200"/>
            <a:ext cx="457200" cy="2514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Staff</a:t>
            </a:r>
            <a:endParaRPr lang="en-US" sz="2800" dirty="0"/>
          </a:p>
        </p:txBody>
      </p:sp>
      <p:sp>
        <p:nvSpPr>
          <p:cNvPr id="8" name="Rectangle 7"/>
          <p:cNvSpPr/>
          <p:nvPr/>
        </p:nvSpPr>
        <p:spPr>
          <a:xfrm>
            <a:off x="7391400" y="3186741"/>
            <a:ext cx="457200" cy="30616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Board</a:t>
            </a:r>
            <a:endParaRPr lang="en-US" sz="2800" dirty="0"/>
          </a:p>
        </p:txBody>
      </p:sp>
    </p:spTree>
    <p:extLst>
      <p:ext uri="{BB962C8B-B14F-4D97-AF65-F5344CB8AC3E}">
        <p14:creationId xmlns:p14="http://schemas.microsoft.com/office/powerpoint/2010/main" val="6586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Content Placeholder 1"/>
          <p:cNvSpPr>
            <a:spLocks noGrp="1"/>
          </p:cNvSpPr>
          <p:nvPr>
            <p:ph sz="quarter" idx="1"/>
          </p:nvPr>
        </p:nvSpPr>
        <p:spPr/>
        <p:txBody>
          <a:bodyPr>
            <a:normAutofit fontScale="92500" lnSpcReduction="20000"/>
          </a:bodyPr>
          <a:lstStyle/>
          <a:p>
            <a:r>
              <a:rPr lang="en-US" dirty="0" smtClean="0"/>
              <a:t>The Nonprofit Sector</a:t>
            </a:r>
          </a:p>
          <a:p>
            <a:r>
              <a:rPr lang="en-US" dirty="0" smtClean="0"/>
              <a:t>Governance</a:t>
            </a:r>
          </a:p>
          <a:p>
            <a:r>
              <a:rPr lang="en-US" dirty="0" smtClean="0"/>
              <a:t>Board vs Staff</a:t>
            </a:r>
          </a:p>
          <a:p>
            <a:r>
              <a:rPr lang="en-US" dirty="0" smtClean="0"/>
              <a:t>Organization structure</a:t>
            </a:r>
          </a:p>
          <a:p>
            <a:r>
              <a:rPr lang="en-US" dirty="0" smtClean="0"/>
              <a:t>Nonprofit</a:t>
            </a:r>
            <a:r>
              <a:rPr lang="en-US" baseline="0" dirty="0" smtClean="0"/>
              <a:t> Lifecycle</a:t>
            </a:r>
          </a:p>
          <a:p>
            <a:r>
              <a:rPr lang="en-US" dirty="0"/>
              <a:t>Strategic Planning &amp; Evaluation</a:t>
            </a:r>
          </a:p>
          <a:p>
            <a:r>
              <a:rPr lang="en-US" baseline="0" dirty="0" smtClean="0"/>
              <a:t>Nonprofit Finances</a:t>
            </a:r>
            <a:endParaRPr lang="en-US" dirty="0" smtClean="0"/>
          </a:p>
          <a:p>
            <a:r>
              <a:rPr lang="en-US" dirty="0" smtClean="0"/>
              <a:t>Volunteers</a:t>
            </a:r>
          </a:p>
          <a:p>
            <a:r>
              <a:rPr lang="en-US" dirty="0" smtClean="0"/>
              <a:t>Risk Management</a:t>
            </a:r>
          </a:p>
          <a:p>
            <a:r>
              <a:rPr lang="en-US" dirty="0" smtClean="0"/>
              <a:t>Q &amp; A</a:t>
            </a:r>
            <a:endParaRPr lang="en-US" dirty="0"/>
          </a:p>
        </p:txBody>
      </p:sp>
    </p:spTree>
    <p:extLst>
      <p:ext uri="{BB962C8B-B14F-4D97-AF65-F5344CB8AC3E}">
        <p14:creationId xmlns:p14="http://schemas.microsoft.com/office/powerpoint/2010/main" val="22438429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 Staff	</a:t>
            </a:r>
            <a:endParaRPr lang="en-US" dirty="0"/>
          </a:p>
        </p:txBody>
      </p:sp>
      <p:pic>
        <p:nvPicPr>
          <p:cNvPr id="9" name="Content Placeholder 8"/>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1828802"/>
            <a:ext cx="3276600" cy="2906033"/>
          </a:xfr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3458" b="18873"/>
          <a:stretch/>
        </p:blipFill>
        <p:spPr>
          <a:xfrm>
            <a:off x="4876801" y="3733800"/>
            <a:ext cx="3917243" cy="2783304"/>
          </a:xfrm>
          <a:prstGeom prst="rect">
            <a:avLst/>
          </a:prstGeom>
        </p:spPr>
      </p:pic>
      <p:sp>
        <p:nvSpPr>
          <p:cNvPr id="11" name="TextBox 10"/>
          <p:cNvSpPr txBox="1"/>
          <p:nvPr/>
        </p:nvSpPr>
        <p:spPr>
          <a:xfrm>
            <a:off x="1524000" y="4736069"/>
            <a:ext cx="1466868" cy="584776"/>
          </a:xfrm>
          <a:prstGeom prst="rect">
            <a:avLst/>
          </a:prstGeom>
          <a:noFill/>
        </p:spPr>
        <p:txBody>
          <a:bodyPr wrap="none" rtlCol="0">
            <a:spAutoFit/>
          </a:bodyPr>
          <a:lstStyle/>
          <a:p>
            <a:r>
              <a:rPr lang="en-US" sz="3200" dirty="0" smtClean="0"/>
              <a:t>“versus”</a:t>
            </a:r>
            <a:endParaRPr lang="en-US" sz="3200" dirty="0"/>
          </a:p>
        </p:txBody>
      </p:sp>
      <p:sp>
        <p:nvSpPr>
          <p:cNvPr id="12" name="TextBox 11"/>
          <p:cNvSpPr txBox="1"/>
          <p:nvPr/>
        </p:nvSpPr>
        <p:spPr>
          <a:xfrm>
            <a:off x="6172202" y="3124202"/>
            <a:ext cx="1133043" cy="584776"/>
          </a:xfrm>
          <a:prstGeom prst="rect">
            <a:avLst/>
          </a:prstGeom>
          <a:noFill/>
        </p:spPr>
        <p:txBody>
          <a:bodyPr wrap="none" rtlCol="0">
            <a:spAutoFit/>
          </a:bodyPr>
          <a:lstStyle/>
          <a:p>
            <a:r>
              <a:rPr lang="en-US" sz="3200" dirty="0" smtClean="0"/>
              <a:t>“and”</a:t>
            </a:r>
            <a:endParaRPr lang="en-US" sz="3200" dirty="0"/>
          </a:p>
        </p:txBody>
      </p:sp>
    </p:spTree>
    <p:extLst>
      <p:ext uri="{BB962C8B-B14F-4D97-AF65-F5344CB8AC3E}">
        <p14:creationId xmlns:p14="http://schemas.microsoft.com/office/powerpoint/2010/main" val="25861725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and Staff	</a:t>
            </a:r>
            <a:endParaRPr lang="en-US" dirty="0"/>
          </a:p>
        </p:txBody>
      </p:sp>
      <p:sp>
        <p:nvSpPr>
          <p:cNvPr id="3" name="Content Placeholder 2"/>
          <p:cNvSpPr>
            <a:spLocks noGrp="1"/>
          </p:cNvSpPr>
          <p:nvPr>
            <p:ph sz="quarter" idx="1"/>
          </p:nvPr>
        </p:nvSpPr>
        <p:spPr>
          <a:xfrm>
            <a:off x="228600" y="2514600"/>
            <a:ext cx="4038600" cy="4038600"/>
          </a:xfrm>
          <a:solidFill>
            <a:schemeClr val="bg2"/>
          </a:solidFill>
        </p:spPr>
        <p:txBody>
          <a:bodyPr>
            <a:normAutofit fontScale="92500" lnSpcReduction="20000"/>
          </a:bodyPr>
          <a:lstStyle/>
          <a:p>
            <a:pPr marL="0" indent="0">
              <a:buNone/>
            </a:pPr>
            <a:r>
              <a:rPr lang="en-US" dirty="0" smtClean="0"/>
              <a:t>Governance &amp; Fundraising</a:t>
            </a:r>
          </a:p>
          <a:p>
            <a:pPr lvl="1"/>
            <a:r>
              <a:rPr lang="en-US" dirty="0"/>
              <a:t>Adherence to articles, </a:t>
            </a:r>
            <a:r>
              <a:rPr lang="en-US" dirty="0" smtClean="0"/>
              <a:t>bylaws; creation of policies</a:t>
            </a:r>
          </a:p>
          <a:p>
            <a:pPr lvl="1"/>
            <a:r>
              <a:rPr lang="en-US" dirty="0" smtClean="0"/>
              <a:t>Financial Oversight</a:t>
            </a:r>
          </a:p>
          <a:p>
            <a:pPr lvl="1"/>
            <a:r>
              <a:rPr lang="en-US" dirty="0" smtClean="0"/>
              <a:t>Advocacy</a:t>
            </a:r>
          </a:p>
          <a:p>
            <a:pPr lvl="1"/>
            <a:r>
              <a:rPr lang="en-US" dirty="0" smtClean="0"/>
              <a:t>Stakeholder representation</a:t>
            </a:r>
          </a:p>
          <a:p>
            <a:pPr lvl="1"/>
            <a:r>
              <a:rPr lang="en-US" dirty="0" smtClean="0"/>
              <a:t>Oversight of Ex. Dir.</a:t>
            </a:r>
          </a:p>
          <a:p>
            <a:pPr lvl="1"/>
            <a:endParaRPr lang="en-US" dirty="0" smtClean="0"/>
          </a:p>
          <a:p>
            <a:pPr lvl="1"/>
            <a:r>
              <a:rPr lang="en-US" dirty="0" smtClean="0"/>
              <a:t>Strategic Planning</a:t>
            </a:r>
          </a:p>
        </p:txBody>
      </p:sp>
      <p:sp>
        <p:nvSpPr>
          <p:cNvPr id="4" name="Content Placeholder 2"/>
          <p:cNvSpPr txBox="1">
            <a:spLocks/>
          </p:cNvSpPr>
          <p:nvPr/>
        </p:nvSpPr>
        <p:spPr>
          <a:xfrm>
            <a:off x="4985086" y="2514600"/>
            <a:ext cx="4006516" cy="4038600"/>
          </a:xfrm>
          <a:prstGeom prst="rect">
            <a:avLst/>
          </a:prstGeom>
          <a:solidFill>
            <a:schemeClr val="accent5">
              <a:lumMod val="20000"/>
              <a:lumOff val="80000"/>
            </a:schemeClr>
          </a:solidFill>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dirty="0" smtClean="0"/>
              <a:t>Operations &amp; Fundraising</a:t>
            </a:r>
          </a:p>
          <a:p>
            <a:pPr lvl="1"/>
            <a:r>
              <a:rPr lang="en-US" dirty="0" smtClean="0"/>
              <a:t>Management</a:t>
            </a:r>
          </a:p>
          <a:p>
            <a:pPr lvl="1"/>
            <a:r>
              <a:rPr lang="en-US" dirty="0" smtClean="0"/>
              <a:t>Budgeting / Accounting</a:t>
            </a:r>
          </a:p>
          <a:p>
            <a:pPr lvl="1"/>
            <a:r>
              <a:rPr lang="en-US" dirty="0" smtClean="0"/>
              <a:t>Personnel</a:t>
            </a:r>
          </a:p>
          <a:p>
            <a:pPr lvl="1"/>
            <a:r>
              <a:rPr lang="en-US" dirty="0" smtClean="0"/>
              <a:t>Programs</a:t>
            </a:r>
          </a:p>
          <a:p>
            <a:pPr lvl="1"/>
            <a:r>
              <a:rPr lang="en-US" dirty="0" smtClean="0"/>
              <a:t>Evaluation</a:t>
            </a:r>
          </a:p>
          <a:p>
            <a:pPr lvl="1"/>
            <a:endParaRPr lang="en-US" dirty="0"/>
          </a:p>
          <a:p>
            <a:pPr lvl="1"/>
            <a:endParaRPr lang="en-US" dirty="0" smtClean="0"/>
          </a:p>
          <a:p>
            <a:pPr lvl="1"/>
            <a:r>
              <a:rPr lang="en-US" dirty="0" smtClean="0"/>
              <a:t>Strategic Planning</a:t>
            </a:r>
          </a:p>
          <a:p>
            <a:pPr lvl="1"/>
            <a:endParaRPr lang="en-US" dirty="0" smtClean="0"/>
          </a:p>
        </p:txBody>
      </p:sp>
      <p:sp>
        <p:nvSpPr>
          <p:cNvPr id="5" name="Left-Right Arrow 4"/>
          <p:cNvSpPr/>
          <p:nvPr/>
        </p:nvSpPr>
        <p:spPr>
          <a:xfrm>
            <a:off x="3962400" y="59436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806365"/>
            <a:ext cx="4038600" cy="707886"/>
          </a:xfrm>
          <a:prstGeom prst="rect">
            <a:avLst/>
          </a:prstGeom>
          <a:solidFill>
            <a:schemeClr val="bg2">
              <a:lumMod val="75000"/>
            </a:schemeClr>
          </a:solidFill>
        </p:spPr>
        <p:txBody>
          <a:bodyPr wrap="square">
            <a:spAutoFit/>
          </a:bodyPr>
          <a:lstStyle/>
          <a:p>
            <a:pPr algn="ctr"/>
            <a:r>
              <a:rPr lang="en-US" sz="4000" dirty="0" smtClean="0"/>
              <a:t>BOARD</a:t>
            </a:r>
            <a:endParaRPr lang="en-US" sz="4000" dirty="0"/>
          </a:p>
        </p:txBody>
      </p:sp>
      <p:sp>
        <p:nvSpPr>
          <p:cNvPr id="7" name="Rectangle 6"/>
          <p:cNvSpPr/>
          <p:nvPr/>
        </p:nvSpPr>
        <p:spPr>
          <a:xfrm>
            <a:off x="4946984" y="1806714"/>
            <a:ext cx="4044616" cy="707886"/>
          </a:xfrm>
          <a:prstGeom prst="rect">
            <a:avLst/>
          </a:prstGeom>
          <a:solidFill>
            <a:schemeClr val="accent3"/>
          </a:solidFill>
        </p:spPr>
        <p:txBody>
          <a:bodyPr wrap="square">
            <a:spAutoFit/>
          </a:bodyPr>
          <a:lstStyle/>
          <a:p>
            <a:pPr algn="ctr"/>
            <a:r>
              <a:rPr lang="en-US" sz="4000" dirty="0" smtClean="0"/>
              <a:t>STAFF</a:t>
            </a:r>
            <a:endParaRPr lang="en-US" sz="4000" dirty="0"/>
          </a:p>
        </p:txBody>
      </p:sp>
    </p:spTree>
    <p:extLst>
      <p:ext uri="{BB962C8B-B14F-4D97-AF65-F5344CB8AC3E}">
        <p14:creationId xmlns:p14="http://schemas.microsoft.com/office/powerpoint/2010/main" val="6842452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&amp; Management</a:t>
            </a:r>
            <a:endParaRPr lang="en-US" dirty="0"/>
          </a:p>
        </p:txBody>
      </p:sp>
      <p:graphicFrame>
        <p:nvGraphicFramePr>
          <p:cNvPr id="3" name="Diagram 2"/>
          <p:cNvGraphicFramePr/>
          <p:nvPr>
            <p:extLst>
              <p:ext uri="{D42A27DB-BD31-4B8C-83A1-F6EECF244321}">
                <p14:modId xmlns:p14="http://schemas.microsoft.com/office/powerpoint/2010/main" val="4096041956"/>
              </p:ext>
            </p:extLst>
          </p:nvPr>
        </p:nvGraphicFramePr>
        <p:xfrm>
          <a:off x="1219200" y="2057400"/>
          <a:ext cx="6096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934200" y="1981200"/>
            <a:ext cx="457200" cy="2514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Staff</a:t>
            </a:r>
            <a:endParaRPr lang="en-US" sz="2800" dirty="0"/>
          </a:p>
        </p:txBody>
      </p:sp>
      <p:sp>
        <p:nvSpPr>
          <p:cNvPr id="8" name="Rectangle 7"/>
          <p:cNvSpPr/>
          <p:nvPr/>
        </p:nvSpPr>
        <p:spPr>
          <a:xfrm>
            <a:off x="7391400" y="3186741"/>
            <a:ext cx="457200" cy="306166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Board</a:t>
            </a:r>
            <a:endParaRPr lang="en-US" sz="2800" dirty="0"/>
          </a:p>
        </p:txBody>
      </p:sp>
    </p:spTree>
    <p:extLst>
      <p:ext uri="{BB962C8B-B14F-4D97-AF65-F5344CB8AC3E}">
        <p14:creationId xmlns:p14="http://schemas.microsoft.com/office/powerpoint/2010/main" val="2096983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Responsibilities of Board	</a:t>
            </a:r>
            <a:endParaRPr lang="en-US" dirty="0"/>
          </a:p>
        </p:txBody>
      </p:sp>
      <p:sp>
        <p:nvSpPr>
          <p:cNvPr id="3" name="Content Placeholder 2"/>
          <p:cNvSpPr>
            <a:spLocks noGrp="1"/>
          </p:cNvSpPr>
          <p:nvPr>
            <p:ph sz="quarter" idx="1"/>
          </p:nvPr>
        </p:nvSpPr>
        <p:spPr>
          <a:xfrm>
            <a:off x="609600" y="1676400"/>
            <a:ext cx="8153400" cy="4495800"/>
          </a:xfrm>
        </p:spPr>
        <p:txBody>
          <a:bodyPr>
            <a:normAutofit fontScale="70000" lnSpcReduction="20000"/>
          </a:bodyPr>
          <a:lstStyle/>
          <a:p>
            <a:pPr marL="0" indent="0">
              <a:buNone/>
            </a:pPr>
            <a:r>
              <a:rPr lang="en-US" b="1" dirty="0" smtClean="0"/>
              <a:t>The Three D’s</a:t>
            </a:r>
          </a:p>
          <a:p>
            <a:r>
              <a:rPr lang="en-US" b="1" dirty="0" smtClean="0"/>
              <a:t>Duty </a:t>
            </a:r>
            <a:r>
              <a:rPr lang="en-US" b="1" dirty="0"/>
              <a:t>of care:</a:t>
            </a:r>
            <a:r>
              <a:rPr lang="en-US" dirty="0"/>
              <a:t> A</a:t>
            </a:r>
            <a:r>
              <a:rPr lang="en-US" dirty="0" smtClean="0"/>
              <a:t>ctively </a:t>
            </a:r>
            <a:r>
              <a:rPr lang="en-US" dirty="0"/>
              <a:t>participate in organizational planning and decision-making and to make sound and informed judgments.</a:t>
            </a:r>
          </a:p>
          <a:p>
            <a:r>
              <a:rPr lang="en-US" b="1" dirty="0"/>
              <a:t>Duty of loyalty:</a:t>
            </a:r>
            <a:r>
              <a:rPr lang="en-US" dirty="0"/>
              <a:t> When acting on behalf of the organization, board members must put the interests of the nonprofit before any personal or professional concerns and avoid potential conflicts of interest.</a:t>
            </a:r>
          </a:p>
          <a:p>
            <a:r>
              <a:rPr lang="en-US" b="1" dirty="0"/>
              <a:t>Duty of obedience:</a:t>
            </a:r>
            <a:r>
              <a:rPr lang="en-US" dirty="0"/>
              <a:t> Board members must ensure that the organization complies with all applicable federal, state, and local laws and regulations, and that it remains committed to its established mission</a:t>
            </a:r>
            <a:r>
              <a:rPr lang="en-US" dirty="0" smtClean="0"/>
              <a:t>.</a:t>
            </a:r>
          </a:p>
          <a:p>
            <a:endParaRPr lang="en-US" dirty="0"/>
          </a:p>
          <a:p>
            <a:pPr marL="0" indent="0">
              <a:buNone/>
            </a:pPr>
            <a:r>
              <a:rPr lang="en-US" b="1" dirty="0" smtClean="0"/>
              <a:t>Fiduciary Responsibility</a:t>
            </a:r>
          </a:p>
          <a:p>
            <a:r>
              <a:rPr lang="en-US" dirty="0" smtClean="0"/>
              <a:t>Board </a:t>
            </a:r>
            <a:r>
              <a:rPr lang="en-US" dirty="0"/>
              <a:t>members must evaluate financial policies, approve annual budgets, and review periodic financial reports to ensure that the organization has the necessary resources to carry out its mission and remains accountable to its donors and the general public.</a:t>
            </a:r>
          </a:p>
          <a:p>
            <a:endParaRPr lang="en-US" dirty="0"/>
          </a:p>
        </p:txBody>
      </p:sp>
    </p:spTree>
    <p:extLst>
      <p:ext uri="{BB962C8B-B14F-4D97-AF65-F5344CB8AC3E}">
        <p14:creationId xmlns:p14="http://schemas.microsoft.com/office/powerpoint/2010/main" val="3926051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a:t>
            </a:r>
            <a:endParaRPr lang="en-US" dirty="0"/>
          </a:p>
        </p:txBody>
      </p:sp>
      <p:sp>
        <p:nvSpPr>
          <p:cNvPr id="4" name="Rectangle 3"/>
          <p:cNvSpPr/>
          <p:nvPr/>
        </p:nvSpPr>
        <p:spPr>
          <a:xfrm>
            <a:off x="2362200" y="1676400"/>
            <a:ext cx="4419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 of Directors</a:t>
            </a:r>
            <a:endParaRPr lang="en-US" dirty="0"/>
          </a:p>
        </p:txBody>
      </p:sp>
      <p:sp>
        <p:nvSpPr>
          <p:cNvPr id="5" name="Rectangle 4"/>
          <p:cNvSpPr/>
          <p:nvPr/>
        </p:nvSpPr>
        <p:spPr>
          <a:xfrm>
            <a:off x="3378864" y="3048000"/>
            <a:ext cx="195513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Director</a:t>
            </a:r>
            <a:endParaRPr lang="en-US" dirty="0"/>
          </a:p>
        </p:txBody>
      </p:sp>
      <p:sp>
        <p:nvSpPr>
          <p:cNvPr id="6" name="Rectangle 5"/>
          <p:cNvSpPr/>
          <p:nvPr/>
        </p:nvSpPr>
        <p:spPr>
          <a:xfrm>
            <a:off x="533400" y="47244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Operations</a:t>
            </a:r>
            <a:endParaRPr lang="en-US" dirty="0"/>
          </a:p>
        </p:txBody>
      </p:sp>
      <p:sp>
        <p:nvSpPr>
          <p:cNvPr id="7" name="Rectangle 6"/>
          <p:cNvSpPr/>
          <p:nvPr/>
        </p:nvSpPr>
        <p:spPr>
          <a:xfrm>
            <a:off x="2815389" y="47244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endParaRPr lang="en-US" dirty="0"/>
          </a:p>
        </p:txBody>
      </p:sp>
      <p:sp>
        <p:nvSpPr>
          <p:cNvPr id="8" name="Rectangle 7"/>
          <p:cNvSpPr/>
          <p:nvPr/>
        </p:nvSpPr>
        <p:spPr>
          <a:xfrm>
            <a:off x="4953000" y="4702342"/>
            <a:ext cx="169645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Programs</a:t>
            </a:r>
            <a:endParaRPr lang="en-US" dirty="0"/>
          </a:p>
        </p:txBody>
      </p:sp>
      <p:sp>
        <p:nvSpPr>
          <p:cNvPr id="11" name="Rectangle 10"/>
          <p:cNvSpPr/>
          <p:nvPr/>
        </p:nvSpPr>
        <p:spPr>
          <a:xfrm>
            <a:off x="7124700" y="4714374"/>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Development</a:t>
            </a:r>
            <a:endParaRPr lang="en-US" dirty="0"/>
          </a:p>
        </p:txBody>
      </p:sp>
      <p:sp>
        <p:nvSpPr>
          <p:cNvPr id="10" name="Oval 9"/>
          <p:cNvSpPr/>
          <p:nvPr/>
        </p:nvSpPr>
        <p:spPr>
          <a:xfrm>
            <a:off x="3352800" y="2362200"/>
            <a:ext cx="1981200"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 Com.</a:t>
            </a:r>
            <a:endParaRPr lang="en-US" dirty="0"/>
          </a:p>
        </p:txBody>
      </p:sp>
      <p:sp>
        <p:nvSpPr>
          <p:cNvPr id="13" name="Oval 12"/>
          <p:cNvSpPr/>
          <p:nvPr/>
        </p:nvSpPr>
        <p:spPr>
          <a:xfrm>
            <a:off x="381000" y="3805989"/>
            <a:ext cx="1981200"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Com.</a:t>
            </a:r>
            <a:endParaRPr lang="en-US" dirty="0"/>
          </a:p>
        </p:txBody>
      </p:sp>
      <p:sp>
        <p:nvSpPr>
          <p:cNvPr id="14" name="Oval 13"/>
          <p:cNvSpPr/>
          <p:nvPr/>
        </p:nvSpPr>
        <p:spPr>
          <a:xfrm>
            <a:off x="2743200" y="3826042"/>
            <a:ext cx="1672389"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Mktg</a:t>
            </a:r>
            <a:r>
              <a:rPr lang="en-US" dirty="0" smtClean="0"/>
              <a:t> Com.</a:t>
            </a:r>
            <a:endParaRPr lang="en-US" dirty="0"/>
          </a:p>
        </p:txBody>
      </p:sp>
      <p:sp>
        <p:nvSpPr>
          <p:cNvPr id="15" name="Oval 14"/>
          <p:cNvSpPr/>
          <p:nvPr/>
        </p:nvSpPr>
        <p:spPr>
          <a:xfrm>
            <a:off x="4924926" y="3805989"/>
            <a:ext cx="1856876"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Prgms</a:t>
            </a:r>
            <a:r>
              <a:rPr lang="en-US" dirty="0" smtClean="0"/>
              <a:t> Com.</a:t>
            </a:r>
            <a:endParaRPr lang="en-US" dirty="0"/>
          </a:p>
        </p:txBody>
      </p:sp>
      <p:sp>
        <p:nvSpPr>
          <p:cNvPr id="16" name="Oval 15"/>
          <p:cNvSpPr/>
          <p:nvPr/>
        </p:nvSpPr>
        <p:spPr>
          <a:xfrm>
            <a:off x="7124700" y="3805989"/>
            <a:ext cx="1600200"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 Com.</a:t>
            </a:r>
            <a:endParaRPr lang="en-US" dirty="0"/>
          </a:p>
        </p:txBody>
      </p:sp>
      <p:cxnSp>
        <p:nvCxnSpPr>
          <p:cNvPr id="17" name="Elbow Connector 16"/>
          <p:cNvCxnSpPr>
            <a:stCxn id="13" idx="0"/>
          </p:cNvCxnSpPr>
          <p:nvPr/>
        </p:nvCxnSpPr>
        <p:spPr>
          <a:xfrm rot="5400000" flipH="1" flipV="1">
            <a:off x="1792709" y="2245896"/>
            <a:ext cx="1138987" cy="1981200"/>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0" idx="6"/>
          </p:cNvCxnSpPr>
          <p:nvPr/>
        </p:nvCxnSpPr>
        <p:spPr>
          <a:xfrm rot="16200000" flipV="1">
            <a:off x="4996113" y="3004889"/>
            <a:ext cx="1066800" cy="391025"/>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6" idx="0"/>
            <a:endCxn id="10" idx="6"/>
          </p:cNvCxnSpPr>
          <p:nvPr/>
        </p:nvCxnSpPr>
        <p:spPr>
          <a:xfrm rot="16200000" flipV="1">
            <a:off x="6059908" y="1941095"/>
            <a:ext cx="1138989" cy="2590800"/>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0" idx="2"/>
          </p:cNvCxnSpPr>
          <p:nvPr/>
        </p:nvCxnSpPr>
        <p:spPr>
          <a:xfrm rot="5400000" flipH="1" flipV="1">
            <a:off x="2707108" y="3160295"/>
            <a:ext cx="1138989" cy="152400"/>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896100" y="1692442"/>
            <a:ext cx="1828800" cy="60960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Nominating Com.</a:t>
            </a:r>
            <a:endParaRPr lang="en-US" dirty="0"/>
          </a:p>
        </p:txBody>
      </p:sp>
    </p:spTree>
    <p:extLst>
      <p:ext uri="{BB962C8B-B14F-4D97-AF65-F5344CB8AC3E}">
        <p14:creationId xmlns:p14="http://schemas.microsoft.com/office/powerpoint/2010/main" val="380145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Committees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r>
              <a:rPr lang="en-US" dirty="0" smtClean="0"/>
              <a:t>Extent of Committee’s authority should be specified in bylaws</a:t>
            </a:r>
          </a:p>
          <a:p>
            <a:r>
              <a:rPr lang="en-US" dirty="0" smtClean="0"/>
              <a:t>Ex. Dir. may or may not be on committee with staff members</a:t>
            </a:r>
          </a:p>
          <a:p>
            <a:r>
              <a:rPr lang="en-US" dirty="0" smtClean="0"/>
              <a:t>Take advantage of committee members’ expertise</a:t>
            </a:r>
          </a:p>
          <a:p>
            <a:r>
              <a:rPr lang="en-US" dirty="0" smtClean="0"/>
              <a:t>When you find you have more experience, take advantage of their advocacy and stakeholder representation roles</a:t>
            </a:r>
          </a:p>
          <a:p>
            <a:pPr marL="0" indent="0">
              <a:buNone/>
            </a:pPr>
            <a:endParaRPr lang="en-US" dirty="0" smtClean="0"/>
          </a:p>
          <a:p>
            <a:pPr marL="320040" lvl="1" indent="0">
              <a:buNone/>
            </a:pPr>
            <a:r>
              <a:rPr lang="en-US" sz="2300" i="1" dirty="0" smtClean="0"/>
              <a:t>Committee are often vehicles for recruiting new board members.  Committee members should feel valued</a:t>
            </a:r>
            <a:r>
              <a:rPr lang="en-US" dirty="0" smtClean="0"/>
              <a:t>.</a:t>
            </a:r>
          </a:p>
          <a:p>
            <a:endParaRPr lang="en-US" dirty="0"/>
          </a:p>
        </p:txBody>
      </p:sp>
      <p:pic>
        <p:nvPicPr>
          <p:cNvPr id="3075" name="Picture 3" descr="C:\Users\Extra\AppData\Local\Microsoft\Windows\Temporary Internet Files\Content.IE5\FFR46WBQ\MC900078625[1].wmf"/>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16829" y="5257801"/>
            <a:ext cx="826171" cy="15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77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Creep</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Causes:</a:t>
            </a:r>
          </a:p>
          <a:p>
            <a:pPr lvl="1"/>
            <a:r>
              <a:rPr lang="en-US" dirty="0" smtClean="0"/>
              <a:t>Chasing the money!</a:t>
            </a:r>
          </a:p>
          <a:p>
            <a:pPr lvl="1"/>
            <a:r>
              <a:rPr lang="en-US" dirty="0" smtClean="0"/>
              <a:t>Excitable board </a:t>
            </a:r>
          </a:p>
          <a:p>
            <a:pPr lvl="1"/>
            <a:r>
              <a:rPr lang="en-US" dirty="0" smtClean="0"/>
              <a:t>Excitable staff</a:t>
            </a:r>
          </a:p>
          <a:p>
            <a:r>
              <a:rPr lang="en-US" dirty="0" smtClean="0"/>
              <a:t>Dangers:</a:t>
            </a:r>
          </a:p>
          <a:p>
            <a:pPr lvl="1"/>
            <a:r>
              <a:rPr lang="en-US" dirty="0" smtClean="0"/>
              <a:t>Staff burnout</a:t>
            </a:r>
          </a:p>
          <a:p>
            <a:pPr lvl="1"/>
            <a:r>
              <a:rPr lang="en-US" dirty="0" smtClean="0"/>
              <a:t>Donor/constituent confusion</a:t>
            </a:r>
          </a:p>
          <a:p>
            <a:pPr lvl="1"/>
            <a:r>
              <a:rPr lang="en-US" dirty="0" smtClean="0"/>
              <a:t>Loss of organizational integrity</a:t>
            </a:r>
          </a:p>
          <a:p>
            <a:pPr lvl="1"/>
            <a:endParaRPr lang="en-US" dirty="0" smtClean="0"/>
          </a:p>
          <a:p>
            <a:r>
              <a:rPr lang="en-US" dirty="0" smtClean="0"/>
              <a:t>Using Governance to Define Operations!!  </a:t>
            </a:r>
          </a:p>
          <a:p>
            <a:pPr lvl="1"/>
            <a:endParaRPr lang="en-US" dirty="0" smtClean="0"/>
          </a:p>
          <a:p>
            <a:pPr marL="0" indent="0">
              <a:buNone/>
            </a:pPr>
            <a:endParaRPr lang="en-US" dirty="0" smtClean="0"/>
          </a:p>
          <a:p>
            <a:endParaRPr lang="en-US" dirty="0"/>
          </a:p>
        </p:txBody>
      </p:sp>
      <p:pic>
        <p:nvPicPr>
          <p:cNvPr id="4098" name="Picture 2" descr="C:\Users\Extra\AppData\Local\Microsoft\Windows\Temporary Internet Files\Content.IE5\6XNZT7TE\MC9003700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3" y="1752602"/>
            <a:ext cx="3536039" cy="239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691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Lifecycle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51" y="2537280"/>
            <a:ext cx="9140951" cy="2720521"/>
          </a:xfrm>
        </p:spPr>
      </p:pic>
    </p:spTree>
    <p:extLst>
      <p:ext uri="{BB962C8B-B14F-4D97-AF65-F5344CB8AC3E}">
        <p14:creationId xmlns:p14="http://schemas.microsoft.com/office/powerpoint/2010/main" val="3809244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Nonprofit Lifecycle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981202"/>
            <a:ext cx="8769069" cy="4443519"/>
          </a:xfrm>
        </p:spPr>
      </p:pic>
      <p:sp>
        <p:nvSpPr>
          <p:cNvPr id="5" name="TextBox 4"/>
          <p:cNvSpPr txBox="1"/>
          <p:nvPr/>
        </p:nvSpPr>
        <p:spPr>
          <a:xfrm>
            <a:off x="3053548" y="6488668"/>
            <a:ext cx="6029640" cy="369332"/>
          </a:xfrm>
          <a:prstGeom prst="rect">
            <a:avLst/>
          </a:prstGeom>
          <a:noFill/>
        </p:spPr>
        <p:txBody>
          <a:bodyPr wrap="none" rtlCol="0">
            <a:spAutoFit/>
          </a:bodyPr>
          <a:lstStyle/>
          <a:p>
            <a:r>
              <a:rPr lang="en-US" dirty="0" smtClean="0"/>
              <a:t>Judith </a:t>
            </a:r>
            <a:r>
              <a:rPr lang="en-US" dirty="0" err="1" smtClean="0"/>
              <a:t>Sharken</a:t>
            </a:r>
            <a:r>
              <a:rPr lang="en-US" dirty="0" smtClean="0"/>
              <a:t> Simon, 2002 – “The 5 Life Stages of </a:t>
            </a:r>
            <a:r>
              <a:rPr lang="en-US" dirty="0" err="1" smtClean="0"/>
              <a:t>Nonproifts</a:t>
            </a:r>
            <a:r>
              <a:rPr lang="en-US" dirty="0" smtClean="0"/>
              <a:t>”</a:t>
            </a:r>
            <a:endParaRPr lang="en-US" dirty="0"/>
          </a:p>
        </p:txBody>
      </p:sp>
    </p:spTree>
    <p:extLst>
      <p:ext uri="{BB962C8B-B14F-4D97-AF65-F5344CB8AC3E}">
        <p14:creationId xmlns:p14="http://schemas.microsoft.com/office/powerpoint/2010/main" val="32548967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Nonprofit Lifecycle</a:t>
            </a:r>
            <a:endParaRPr lang="en-US" dirty="0"/>
          </a:p>
        </p:txBody>
      </p:sp>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9357" t="20940" r="8637" b="14734"/>
          <a:stretch/>
        </p:blipFill>
        <p:spPr>
          <a:xfrm>
            <a:off x="228600" y="1542059"/>
            <a:ext cx="8763000" cy="5315943"/>
          </a:xfrm>
        </p:spPr>
      </p:pic>
    </p:spTree>
    <p:extLst>
      <p:ext uri="{BB962C8B-B14F-4D97-AF65-F5344CB8AC3E}">
        <p14:creationId xmlns:p14="http://schemas.microsoft.com/office/powerpoint/2010/main" val="32834603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Sectors of the Economy</a:t>
            </a:r>
            <a:endParaRPr lang="en-US" dirty="0"/>
          </a:p>
        </p:txBody>
      </p:sp>
      <p:sp>
        <p:nvSpPr>
          <p:cNvPr id="3" name="Content Placeholder 2"/>
          <p:cNvSpPr>
            <a:spLocks noGrp="1"/>
          </p:cNvSpPr>
          <p:nvPr>
            <p:ph sz="quarter" idx="1"/>
          </p:nvPr>
        </p:nvSpPr>
        <p:spPr>
          <a:xfrm>
            <a:off x="6019800" y="1600200"/>
            <a:ext cx="2895600" cy="5029200"/>
          </a:xfrm>
          <a:solidFill>
            <a:schemeClr val="accent1">
              <a:lumMod val="40000"/>
              <a:lumOff val="60000"/>
            </a:schemeClr>
          </a:solidFill>
        </p:spPr>
        <p:txBody>
          <a:bodyPr>
            <a:normAutofit/>
          </a:bodyPr>
          <a:lstStyle/>
          <a:p>
            <a:pPr marL="0" indent="0">
              <a:buNone/>
            </a:pPr>
            <a:r>
              <a:rPr lang="en-US" b="1" dirty="0" smtClean="0"/>
              <a:t>Nonprofit </a:t>
            </a:r>
          </a:p>
          <a:p>
            <a:r>
              <a:rPr lang="en-US" sz="2600" dirty="0" smtClean="0"/>
              <a:t>501 c 3’s: (</a:t>
            </a:r>
            <a:r>
              <a:rPr lang="en-US" sz="2000" dirty="0" smtClean="0"/>
              <a:t>arts, education, health &amp; human services, environmental, churches, foundations, etc…)</a:t>
            </a:r>
          </a:p>
          <a:p>
            <a:r>
              <a:rPr lang="en-US" sz="2600" dirty="0" smtClean="0"/>
              <a:t>Social welfare orgs</a:t>
            </a:r>
          </a:p>
          <a:p>
            <a:r>
              <a:rPr lang="en-US" sz="2600" dirty="0" smtClean="0"/>
              <a:t>Membership orgs</a:t>
            </a:r>
          </a:p>
          <a:p>
            <a:pPr marL="365760" lvl="1" indent="0">
              <a:buNone/>
            </a:pPr>
            <a:endParaRPr lang="en-US" dirty="0" smtClean="0"/>
          </a:p>
        </p:txBody>
      </p:sp>
      <p:sp>
        <p:nvSpPr>
          <p:cNvPr id="4" name="Content Placeholder 2"/>
          <p:cNvSpPr txBox="1">
            <a:spLocks/>
          </p:cNvSpPr>
          <p:nvPr/>
        </p:nvSpPr>
        <p:spPr>
          <a:xfrm>
            <a:off x="3276600" y="1600201"/>
            <a:ext cx="2590800" cy="5029201"/>
          </a:xfrm>
          <a:prstGeom prst="rect">
            <a:avLst/>
          </a:prstGeom>
          <a:solidFill>
            <a:schemeClr val="accent3">
              <a:lumMod val="40000"/>
              <a:lumOff val="60000"/>
            </a:schemeClr>
          </a:solidFill>
          <a:ln w="3175">
            <a:noFill/>
          </a:ln>
          <a:effectLst/>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800" b="1" dirty="0" smtClean="0"/>
              <a:t>For-Profit</a:t>
            </a:r>
          </a:p>
          <a:p>
            <a:r>
              <a:rPr lang="en-US" sz="2600" dirty="0" smtClean="0"/>
              <a:t>Sole proprietorships</a:t>
            </a:r>
          </a:p>
          <a:p>
            <a:r>
              <a:rPr lang="en-US" sz="2600" dirty="0" smtClean="0"/>
              <a:t>LLCs</a:t>
            </a:r>
          </a:p>
          <a:p>
            <a:r>
              <a:rPr lang="en-US" sz="2600" dirty="0" smtClean="0"/>
              <a:t>Partnerships</a:t>
            </a:r>
          </a:p>
          <a:p>
            <a:r>
              <a:rPr lang="en-US" sz="2600" dirty="0" smtClean="0"/>
              <a:t>Cooperatives</a:t>
            </a:r>
          </a:p>
          <a:p>
            <a:r>
              <a:rPr lang="en-US" sz="2600" dirty="0" smtClean="0"/>
              <a:t>Corporations</a:t>
            </a:r>
          </a:p>
          <a:p>
            <a:r>
              <a:rPr lang="en-US" sz="2600" dirty="0" smtClean="0"/>
              <a:t>S-Corporations</a:t>
            </a:r>
          </a:p>
          <a:p>
            <a:pPr marL="0" indent="0">
              <a:buNone/>
            </a:pPr>
            <a:endParaRPr lang="en-US" dirty="0" smtClean="0"/>
          </a:p>
        </p:txBody>
      </p:sp>
      <p:sp>
        <p:nvSpPr>
          <p:cNvPr id="6" name="TextBox 5"/>
          <p:cNvSpPr txBox="1"/>
          <p:nvPr/>
        </p:nvSpPr>
        <p:spPr>
          <a:xfrm>
            <a:off x="6248403" y="6062561"/>
            <a:ext cx="2438399" cy="369332"/>
          </a:xfrm>
          <a:prstGeom prst="rect">
            <a:avLst/>
          </a:prstGeom>
          <a:solidFill>
            <a:schemeClr val="accent2"/>
          </a:solidFill>
        </p:spPr>
        <p:txBody>
          <a:bodyPr wrap="square" rtlCol="0">
            <a:spAutoFit/>
          </a:bodyPr>
          <a:lstStyle/>
          <a:p>
            <a:r>
              <a:rPr lang="en-US" b="1" i="1" dirty="0" smtClean="0"/>
              <a:t>STAKEHOLDERS</a:t>
            </a:r>
            <a:endParaRPr lang="en-US" b="1" i="1" dirty="0"/>
          </a:p>
        </p:txBody>
      </p:sp>
      <p:sp>
        <p:nvSpPr>
          <p:cNvPr id="7" name="TextBox 6"/>
          <p:cNvSpPr txBox="1"/>
          <p:nvPr/>
        </p:nvSpPr>
        <p:spPr>
          <a:xfrm>
            <a:off x="3352802" y="6062563"/>
            <a:ext cx="2438401" cy="369332"/>
          </a:xfrm>
          <a:prstGeom prst="rect">
            <a:avLst/>
          </a:prstGeom>
          <a:solidFill>
            <a:schemeClr val="accent2"/>
          </a:solidFill>
        </p:spPr>
        <p:txBody>
          <a:bodyPr wrap="square" rtlCol="0">
            <a:spAutoFit/>
          </a:bodyPr>
          <a:lstStyle/>
          <a:p>
            <a:r>
              <a:rPr lang="en-US" b="1" i="1" dirty="0" smtClean="0"/>
              <a:t>OWNER/SHAREHOLDERS</a:t>
            </a:r>
            <a:endParaRPr lang="en-US" b="1" i="1" dirty="0"/>
          </a:p>
        </p:txBody>
      </p:sp>
      <p:sp>
        <p:nvSpPr>
          <p:cNvPr id="8" name="Content Placeholder 2"/>
          <p:cNvSpPr txBox="1">
            <a:spLocks/>
          </p:cNvSpPr>
          <p:nvPr/>
        </p:nvSpPr>
        <p:spPr>
          <a:xfrm>
            <a:off x="152400" y="1600200"/>
            <a:ext cx="2895600" cy="5029200"/>
          </a:xfrm>
          <a:prstGeom prst="rect">
            <a:avLst/>
          </a:prstGeom>
          <a:solidFill>
            <a:schemeClr val="accent2">
              <a:lumMod val="20000"/>
              <a:lumOff val="80000"/>
            </a:schemeClr>
          </a:solid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b="1" dirty="0" smtClean="0"/>
              <a:t>Government</a:t>
            </a:r>
          </a:p>
          <a:p>
            <a:r>
              <a:rPr lang="en-US" sz="2600" dirty="0" smtClean="0"/>
              <a:t>Federal</a:t>
            </a:r>
          </a:p>
          <a:p>
            <a:r>
              <a:rPr lang="en-US" sz="2600" dirty="0" smtClean="0"/>
              <a:t>State</a:t>
            </a:r>
          </a:p>
          <a:p>
            <a:r>
              <a:rPr lang="en-US" sz="2600" dirty="0" smtClean="0"/>
              <a:t>County</a:t>
            </a:r>
          </a:p>
          <a:p>
            <a:r>
              <a:rPr lang="en-US" sz="2600" dirty="0" smtClean="0"/>
              <a:t>City</a:t>
            </a:r>
          </a:p>
          <a:p>
            <a:pPr marL="365760" lvl="1" indent="0">
              <a:buFont typeface="Wingdings 2"/>
              <a:buNone/>
            </a:pPr>
            <a:endParaRPr lang="en-US" dirty="0" smtClean="0"/>
          </a:p>
        </p:txBody>
      </p:sp>
      <p:sp>
        <p:nvSpPr>
          <p:cNvPr id="9" name="TextBox 8"/>
          <p:cNvSpPr txBox="1"/>
          <p:nvPr/>
        </p:nvSpPr>
        <p:spPr>
          <a:xfrm>
            <a:off x="304801" y="6062561"/>
            <a:ext cx="2590800" cy="369332"/>
          </a:xfrm>
          <a:prstGeom prst="rect">
            <a:avLst/>
          </a:prstGeom>
          <a:solidFill>
            <a:schemeClr val="accent2"/>
          </a:solidFill>
        </p:spPr>
        <p:txBody>
          <a:bodyPr wrap="square" rtlCol="0">
            <a:spAutoFit/>
          </a:bodyPr>
          <a:lstStyle/>
          <a:p>
            <a:r>
              <a:rPr lang="en-US" b="1" i="1" dirty="0" smtClean="0"/>
              <a:t>CITIZENS</a:t>
            </a:r>
            <a:endParaRPr lang="en-US" b="1" i="1" dirty="0"/>
          </a:p>
        </p:txBody>
      </p:sp>
    </p:spTree>
    <p:extLst>
      <p:ext uri="{BB962C8B-B14F-4D97-AF65-F5344CB8AC3E}">
        <p14:creationId xmlns:p14="http://schemas.microsoft.com/office/powerpoint/2010/main" val="270881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additive="base">
                                        <p:cTn id="3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 calcmode="lin" valueType="num">
                                      <p:cBhvr additive="base">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xEl>
                                              <p:pRg st="1" end="1"/>
                                            </p:txEl>
                                          </p:spTgt>
                                        </p:tgtEl>
                                        <p:attrNameLst>
                                          <p:attrName>style.visibility</p:attrName>
                                        </p:attrNameLst>
                                      </p:cBhvr>
                                      <p:to>
                                        <p:strVal val="visible"/>
                                      </p:to>
                                    </p:set>
                                    <p:anim calcmode="lin" valueType="num">
                                      <p:cBhvr additive="base">
                                        <p:cTn id="8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additive="base">
                                        <p:cTn id="8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 calcmode="lin" valueType="num">
                                      <p:cBhvr additive="base">
                                        <p:cTn id="8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ppt_x"/>
                                          </p:val>
                                        </p:tav>
                                        <p:tav tm="100000">
                                          <p:val>
                                            <p:strVal val="#ppt_x"/>
                                          </p:val>
                                        </p:tav>
                                      </p:tavLst>
                                    </p:anim>
                                    <p:anim calcmode="lin" valueType="num">
                                      <p:cBhvr additive="base">
                                        <p:cTn id="9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&amp; Evaluation</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0" y="1676400"/>
            <a:ext cx="6705600" cy="4945380"/>
          </a:xfrm>
        </p:spPr>
      </p:pic>
    </p:spTree>
    <p:extLst>
      <p:ext uri="{BB962C8B-B14F-4D97-AF65-F5344CB8AC3E}">
        <p14:creationId xmlns:p14="http://schemas.microsoft.com/office/powerpoint/2010/main" val="31881819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Nonprofit Lifecycle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981202"/>
            <a:ext cx="8769069" cy="4443519"/>
          </a:xfrm>
        </p:spPr>
      </p:pic>
      <p:sp>
        <p:nvSpPr>
          <p:cNvPr id="5" name="TextBox 4"/>
          <p:cNvSpPr txBox="1"/>
          <p:nvPr/>
        </p:nvSpPr>
        <p:spPr>
          <a:xfrm>
            <a:off x="3053548" y="6488668"/>
            <a:ext cx="6029640" cy="369332"/>
          </a:xfrm>
          <a:prstGeom prst="rect">
            <a:avLst/>
          </a:prstGeom>
          <a:noFill/>
        </p:spPr>
        <p:txBody>
          <a:bodyPr wrap="none" rtlCol="0">
            <a:spAutoFit/>
          </a:bodyPr>
          <a:lstStyle/>
          <a:p>
            <a:r>
              <a:rPr lang="en-US" dirty="0" smtClean="0"/>
              <a:t>Judith </a:t>
            </a:r>
            <a:r>
              <a:rPr lang="en-US" dirty="0" err="1" smtClean="0"/>
              <a:t>Sharken</a:t>
            </a:r>
            <a:r>
              <a:rPr lang="en-US" dirty="0" smtClean="0"/>
              <a:t> Simon, 2002 – “The 5 Life Stages of </a:t>
            </a:r>
            <a:r>
              <a:rPr lang="en-US" dirty="0" err="1" smtClean="0"/>
              <a:t>Nonproifts</a:t>
            </a:r>
            <a:r>
              <a:rPr lang="en-US" dirty="0" smtClean="0"/>
              <a:t>”</a:t>
            </a:r>
            <a:endParaRPr lang="en-US" dirty="0"/>
          </a:p>
        </p:txBody>
      </p:sp>
      <p:sp>
        <p:nvSpPr>
          <p:cNvPr id="3" name="Oval 2"/>
          <p:cNvSpPr/>
          <p:nvPr/>
        </p:nvSpPr>
        <p:spPr>
          <a:xfrm>
            <a:off x="4114800" y="2057400"/>
            <a:ext cx="4343400" cy="2438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377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&amp; Evaluation</a:t>
            </a:r>
          </a:p>
        </p:txBody>
      </p:sp>
      <p:sp>
        <p:nvSpPr>
          <p:cNvPr id="3" name="Content Placeholder 2"/>
          <p:cNvSpPr>
            <a:spLocks noGrp="1"/>
          </p:cNvSpPr>
          <p:nvPr>
            <p:ph sz="quarter" idx="1"/>
          </p:nvPr>
        </p:nvSpPr>
        <p:spPr/>
        <p:txBody>
          <a:bodyPr>
            <a:normAutofit/>
          </a:bodyPr>
          <a:lstStyle/>
          <a:p>
            <a:r>
              <a:rPr lang="en-US" dirty="0" smtClean="0"/>
              <a:t>Update your strategic plan every 3 – 5 years:</a:t>
            </a:r>
          </a:p>
          <a:p>
            <a:pPr lvl="1"/>
            <a:r>
              <a:rPr lang="en-US" dirty="0" smtClean="0"/>
              <a:t>Revisit Mission/Vision</a:t>
            </a:r>
          </a:p>
          <a:p>
            <a:pPr lvl="1"/>
            <a:r>
              <a:rPr lang="en-US" dirty="0" smtClean="0"/>
              <a:t>Define internal/external opportunities and threats</a:t>
            </a:r>
          </a:p>
          <a:p>
            <a:pPr lvl="1"/>
            <a:r>
              <a:rPr lang="en-US" dirty="0" smtClean="0"/>
              <a:t>Include well defined goals with timelines and project owners</a:t>
            </a:r>
          </a:p>
          <a:p>
            <a:pPr lvl="1"/>
            <a:r>
              <a:rPr lang="en-US" dirty="0" smtClean="0"/>
              <a:t>Include evaluation methods and benchmarks for programs </a:t>
            </a:r>
          </a:p>
          <a:p>
            <a:r>
              <a:rPr lang="en-US" dirty="0" smtClean="0"/>
              <a:t>USE the plan!  They can be wonderful management tools that keep your organization from stagnating.</a:t>
            </a:r>
            <a:endParaRPr lang="en-US" dirty="0"/>
          </a:p>
        </p:txBody>
      </p:sp>
    </p:spTree>
    <p:extLst>
      <p:ext uri="{BB962C8B-B14F-4D97-AF65-F5344CB8AC3E}">
        <p14:creationId xmlns:p14="http://schemas.microsoft.com/office/powerpoint/2010/main" val="1573926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&amp; Evaluation</a:t>
            </a:r>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Strategic Planning Resources:</a:t>
            </a:r>
          </a:p>
          <a:p>
            <a:r>
              <a:rPr lang="en-US" sz="2400" dirty="0"/>
              <a:t>http://www.councilofnonprofits.org/strategic-business-planning-for-nonprofits</a:t>
            </a:r>
          </a:p>
          <a:p>
            <a:pPr marL="0" indent="0">
              <a:buNone/>
            </a:pPr>
            <a:endParaRPr lang="en-US" dirty="0"/>
          </a:p>
          <a:p>
            <a:pPr marL="0" indent="0">
              <a:buNone/>
            </a:pPr>
            <a:endParaRPr lang="en-US" dirty="0" smtClean="0"/>
          </a:p>
          <a:p>
            <a:pPr marL="0" indent="0">
              <a:buNone/>
            </a:pPr>
            <a:r>
              <a:rPr lang="en-US" dirty="0" smtClean="0"/>
              <a:t>Evaluation Resources:</a:t>
            </a:r>
          </a:p>
          <a:p>
            <a:r>
              <a:rPr lang="en-US" sz="2400" dirty="0" smtClean="0"/>
              <a:t>http</a:t>
            </a:r>
            <a:r>
              <a:rPr lang="en-US" sz="2400" dirty="0"/>
              <a:t>://www.councilofnonprofits.org/resources/resources-topic/evaluation-and-measurement</a:t>
            </a:r>
          </a:p>
          <a:p>
            <a:r>
              <a:rPr lang="en-US" sz="2400" dirty="0" smtClean="0"/>
              <a:t>https</a:t>
            </a:r>
            <a:r>
              <a:rPr lang="en-US" sz="2400" dirty="0"/>
              <a:t>://</a:t>
            </a:r>
            <a:r>
              <a:rPr lang="en-US" sz="2400" dirty="0" smtClean="0"/>
              <a:t>nonprofitquarterly.org/management/22549-using-outcomes-to-measure-nonprofit-success.html</a:t>
            </a:r>
          </a:p>
          <a:p>
            <a:endParaRPr lang="en-US" dirty="0"/>
          </a:p>
        </p:txBody>
      </p:sp>
    </p:spTree>
    <p:extLst>
      <p:ext uri="{BB962C8B-B14F-4D97-AF65-F5344CB8AC3E}">
        <p14:creationId xmlns:p14="http://schemas.microsoft.com/office/powerpoint/2010/main" val="39298023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3" y="1645022"/>
            <a:ext cx="3657599" cy="509195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293" y="1524000"/>
            <a:ext cx="3566809" cy="5334001"/>
          </a:xfrm>
          <a:prstGeom prst="rect">
            <a:avLst/>
          </a:prstGeom>
        </p:spPr>
      </p:pic>
    </p:spTree>
    <p:extLst>
      <p:ext uri="{BB962C8B-B14F-4D97-AF65-F5344CB8AC3E}">
        <p14:creationId xmlns:p14="http://schemas.microsoft.com/office/powerpoint/2010/main" val="1137912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sp>
        <p:nvSpPr>
          <p:cNvPr id="3" name="Content Placeholder 2"/>
          <p:cNvSpPr>
            <a:spLocks noGrp="1"/>
          </p:cNvSpPr>
          <p:nvPr>
            <p:ph sz="quarter" idx="1"/>
          </p:nvPr>
        </p:nvSpPr>
        <p:spPr>
          <a:xfrm>
            <a:off x="381000" y="1600200"/>
            <a:ext cx="8458200" cy="4953000"/>
          </a:xfrm>
        </p:spPr>
        <p:txBody>
          <a:bodyPr>
            <a:normAutofit fontScale="77500" lnSpcReduction="20000"/>
          </a:bodyPr>
          <a:lstStyle/>
          <a:p>
            <a:pPr marL="0" indent="0">
              <a:buNone/>
            </a:pPr>
            <a:r>
              <a:rPr lang="en-US" i="1" dirty="0"/>
              <a:t>Stanford Social Innovation Review</a:t>
            </a:r>
            <a:r>
              <a:rPr lang="en-US" dirty="0" smtClean="0"/>
              <a:t>:</a:t>
            </a:r>
          </a:p>
          <a:p>
            <a:pPr marL="0" indent="0">
              <a:buNone/>
            </a:pPr>
            <a:endParaRPr lang="en-US" dirty="0" smtClean="0"/>
          </a:p>
          <a:p>
            <a:r>
              <a:rPr lang="en-US" sz="3100" dirty="0" smtClean="0"/>
              <a:t>“</a:t>
            </a:r>
            <a:r>
              <a:rPr lang="en-US" sz="3100" dirty="0"/>
              <a:t>Running a nonprofit is generally more complicated than running a comparable size for-profit business.”</a:t>
            </a:r>
          </a:p>
          <a:p>
            <a:endParaRPr lang="en-US" sz="3100" dirty="0"/>
          </a:p>
          <a:p>
            <a:r>
              <a:rPr lang="en-US" sz="3100" dirty="0"/>
              <a:t>“When a for-profit business finds a way to create value for a customer, it has generally found its source of revenue; the customer pays for the value. With rare exceptions, that is not true in the nonprofit sector. When a nonprofit finds a way to create value for a beneficiary (for example, integrating a prisoner back into society or saving an endangered species), it has not identified its economic engine. That is a separate </a:t>
            </a:r>
            <a:r>
              <a:rPr lang="en-US" sz="3100" dirty="0" smtClean="0"/>
              <a:t>step.”</a:t>
            </a:r>
          </a:p>
          <a:p>
            <a:endParaRPr lang="en-US" sz="3100" dirty="0" smtClean="0"/>
          </a:p>
          <a:p>
            <a:r>
              <a:rPr lang="en-US" sz="3100" dirty="0" smtClean="0"/>
              <a:t>Our beneficiaries are our cost-drivers!</a:t>
            </a:r>
            <a:endParaRPr lang="en-US" sz="3100" dirty="0"/>
          </a:p>
        </p:txBody>
      </p:sp>
    </p:spTree>
    <p:extLst>
      <p:ext uri="{BB962C8B-B14F-4D97-AF65-F5344CB8AC3E}">
        <p14:creationId xmlns:p14="http://schemas.microsoft.com/office/powerpoint/2010/main" val="242389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Same basic financial statements as for-profits:</a:t>
            </a:r>
          </a:p>
          <a:p>
            <a:pPr lvl="1"/>
            <a:r>
              <a:rPr lang="en-US" dirty="0" smtClean="0"/>
              <a:t>Balance Sheet (Statement of Financial Position)</a:t>
            </a:r>
          </a:p>
          <a:p>
            <a:pPr lvl="1"/>
            <a:r>
              <a:rPr lang="en-US" dirty="0" smtClean="0"/>
              <a:t>Income Statement (Statement of Activities)</a:t>
            </a:r>
          </a:p>
          <a:p>
            <a:pPr lvl="1"/>
            <a:r>
              <a:rPr lang="en-US" dirty="0" smtClean="0"/>
              <a:t>Cash Flow</a:t>
            </a:r>
          </a:p>
          <a:p>
            <a:r>
              <a:rPr lang="en-US" dirty="0" smtClean="0"/>
              <a:t>Oddities</a:t>
            </a:r>
          </a:p>
          <a:p>
            <a:pPr lvl="1"/>
            <a:r>
              <a:rPr lang="en-US" dirty="0" smtClean="0"/>
              <a:t>Unrestricted, temporarily restricted and permanently restricted assets</a:t>
            </a:r>
          </a:p>
          <a:p>
            <a:pPr lvl="1"/>
            <a:r>
              <a:rPr lang="en-US" dirty="0" smtClean="0"/>
              <a:t>In-kind contributions, pledges</a:t>
            </a:r>
          </a:p>
          <a:p>
            <a:pPr lvl="1"/>
            <a:r>
              <a:rPr lang="en-US" dirty="0" smtClean="0"/>
              <a:t>Special Events and Membership Dues (know what portion is tax-deductible!)</a:t>
            </a:r>
          </a:p>
          <a:p>
            <a:pPr lvl="1"/>
            <a:endParaRPr lang="en-US" dirty="0"/>
          </a:p>
        </p:txBody>
      </p:sp>
    </p:spTree>
    <p:extLst>
      <p:ext uri="{BB962C8B-B14F-4D97-AF65-F5344CB8AC3E}">
        <p14:creationId xmlns:p14="http://schemas.microsoft.com/office/powerpoint/2010/main" val="30353047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sp>
        <p:nvSpPr>
          <p:cNvPr id="3" name="Content Placeholder 2"/>
          <p:cNvSpPr>
            <a:spLocks noGrp="1"/>
          </p:cNvSpPr>
          <p:nvPr>
            <p:ph sz="quarter" idx="1"/>
          </p:nvPr>
        </p:nvSpPr>
        <p:spPr>
          <a:xfrm>
            <a:off x="304800" y="1600200"/>
            <a:ext cx="8686800" cy="4495800"/>
          </a:xfrm>
        </p:spPr>
        <p:txBody>
          <a:bodyPr>
            <a:normAutofit/>
          </a:bodyPr>
          <a:lstStyle/>
          <a:p>
            <a:r>
              <a:rPr lang="en-US" dirty="0" smtClean="0"/>
              <a:t>How do funders use financial statements to evaluate health of a nonprofit:</a:t>
            </a:r>
          </a:p>
          <a:p>
            <a:pPr marL="0" indent="0">
              <a:buNone/>
            </a:pPr>
            <a:endParaRPr lang="en-US" dirty="0" smtClean="0"/>
          </a:p>
          <a:p>
            <a:pPr lvl="8">
              <a:buFont typeface="Wingdings" panose="05000000000000000000" pitchFamily="2" charset="2"/>
              <a:buChar char="q"/>
            </a:pPr>
            <a:r>
              <a:rPr lang="en-US" sz="2800" dirty="0" smtClean="0"/>
              <a:t>Cash </a:t>
            </a:r>
            <a:r>
              <a:rPr lang="en-US" sz="2800" dirty="0"/>
              <a:t>reserves, operating deficits, debt</a:t>
            </a:r>
          </a:p>
          <a:p>
            <a:pPr lvl="8">
              <a:buFont typeface="Wingdings" panose="05000000000000000000" pitchFamily="2" charset="2"/>
              <a:buChar char="q"/>
            </a:pPr>
            <a:r>
              <a:rPr lang="en-US" sz="2800" dirty="0" smtClean="0"/>
              <a:t>Ratio of earned vs. contributed income</a:t>
            </a:r>
          </a:p>
          <a:p>
            <a:pPr lvl="8">
              <a:buFont typeface="Wingdings" panose="05000000000000000000" pitchFamily="2" charset="2"/>
              <a:buChar char="q"/>
            </a:pPr>
            <a:r>
              <a:rPr lang="en-US" sz="2800" dirty="0" smtClean="0"/>
              <a:t>“Overhead Ratio” – Under major scrutiny right now!</a:t>
            </a:r>
          </a:p>
        </p:txBody>
      </p:sp>
      <p:pic>
        <p:nvPicPr>
          <p:cNvPr id="1029" name="Picture 5" descr="C:\Users\Extra\AppData\Local\Microsoft\Windows\Temporary Internet Files\Content.IE5\YTBKBU7H\MC9002512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3" y="3810000"/>
            <a:ext cx="2867727" cy="281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274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sp>
        <p:nvSpPr>
          <p:cNvPr id="3" name="Content Placeholder 2"/>
          <p:cNvSpPr>
            <a:spLocks noGrp="1"/>
          </p:cNvSpPr>
          <p:nvPr>
            <p:ph sz="quarter" idx="1"/>
          </p:nvPr>
        </p:nvSpPr>
        <p:spPr>
          <a:xfrm>
            <a:off x="612648" y="1600200"/>
            <a:ext cx="5788152" cy="4495800"/>
          </a:xfrm>
        </p:spPr>
        <p:txBody>
          <a:bodyPr>
            <a:normAutofit fontScale="92500"/>
          </a:bodyPr>
          <a:lstStyle/>
          <a:p>
            <a:r>
              <a:rPr lang="en-US" dirty="0"/>
              <a:t>Endowments	</a:t>
            </a:r>
          </a:p>
          <a:p>
            <a:pPr lvl="1"/>
            <a:r>
              <a:rPr lang="en-US" dirty="0"/>
              <a:t>Permanently restricted capital</a:t>
            </a:r>
          </a:p>
          <a:p>
            <a:pPr lvl="1"/>
            <a:r>
              <a:rPr lang="en-US" dirty="0"/>
              <a:t>Interest income is only spendable cash</a:t>
            </a:r>
          </a:p>
          <a:p>
            <a:pPr lvl="1"/>
            <a:r>
              <a:rPr lang="en-US" dirty="0"/>
              <a:t>Is it what you need most</a:t>
            </a:r>
            <a:r>
              <a:rPr lang="en-US" dirty="0" smtClean="0"/>
              <a:t>?</a:t>
            </a:r>
          </a:p>
          <a:p>
            <a:r>
              <a:rPr lang="en-US" dirty="0" smtClean="0"/>
              <a:t>Managing Grant Money</a:t>
            </a:r>
          </a:p>
          <a:p>
            <a:pPr lvl="1"/>
            <a:r>
              <a:rPr lang="en-US" dirty="0" smtClean="0"/>
              <a:t>This is a restricted asset</a:t>
            </a:r>
          </a:p>
          <a:p>
            <a:pPr lvl="1"/>
            <a:r>
              <a:rPr lang="en-US" dirty="0" smtClean="0"/>
              <a:t>Must track spending of grant money very carefully!</a:t>
            </a:r>
          </a:p>
          <a:p>
            <a:pPr lvl="1"/>
            <a:r>
              <a:rPr lang="en-US" dirty="0" smtClean="0"/>
              <a:t>Nonprofits have been sued for misuse of grant funding</a:t>
            </a:r>
          </a:p>
          <a:p>
            <a:pPr lvl="1"/>
            <a:endParaRPr lang="en-US" dirty="0"/>
          </a:p>
        </p:txBody>
      </p:sp>
      <p:pic>
        <p:nvPicPr>
          <p:cNvPr id="2050" name="Picture 2" descr="C:\Users\Extra\AppData\Local\Microsoft\Windows\Temporary Internet Files\Content.IE5\FFR46WBQ\MC9004315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968" y="3793959"/>
            <a:ext cx="2895723" cy="26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2495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Finances</a:t>
            </a:r>
            <a:endParaRPr lang="en-US" dirty="0"/>
          </a:p>
        </p:txBody>
      </p:sp>
      <p:sp>
        <p:nvSpPr>
          <p:cNvPr id="3" name="Content Placeholder 2"/>
          <p:cNvSpPr>
            <a:spLocks noGrp="1"/>
          </p:cNvSpPr>
          <p:nvPr>
            <p:ph sz="quarter" idx="1"/>
          </p:nvPr>
        </p:nvSpPr>
        <p:spPr>
          <a:xfrm>
            <a:off x="612649" y="1600200"/>
            <a:ext cx="4906507" cy="5029200"/>
          </a:xfrm>
        </p:spPr>
        <p:txBody>
          <a:bodyPr>
            <a:normAutofit/>
          </a:bodyPr>
          <a:lstStyle/>
          <a:p>
            <a:r>
              <a:rPr lang="en-US" dirty="0" smtClean="0"/>
              <a:t>What if a nonprofit makes a profit?</a:t>
            </a:r>
          </a:p>
          <a:p>
            <a:pPr marL="0" indent="0">
              <a:buNone/>
            </a:pPr>
            <a:endParaRPr lang="en-US" dirty="0" smtClean="0"/>
          </a:p>
          <a:p>
            <a:pPr marL="365760" lvl="1" indent="0">
              <a:buNone/>
            </a:pPr>
            <a:endParaRPr lang="en-US" dirty="0"/>
          </a:p>
        </p:txBody>
      </p:sp>
      <p:pic>
        <p:nvPicPr>
          <p:cNvPr id="4100" name="Picture 4" descr="C:\Users\Extra\AppData\Local\Microsoft\Windows\Temporary Internet Files\Content.IE5\4K21CJFU\MP900422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157" y="1524000"/>
            <a:ext cx="341523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723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Ownership Question</a:t>
            </a:r>
            <a:endParaRPr lang="en-US" dirty="0"/>
          </a:p>
        </p:txBody>
      </p:sp>
      <p:sp>
        <p:nvSpPr>
          <p:cNvPr id="5" name="Content Placeholder 4"/>
          <p:cNvSpPr>
            <a:spLocks noGrp="1"/>
          </p:cNvSpPr>
          <p:nvPr>
            <p:ph sz="quarter" idx="1"/>
          </p:nvPr>
        </p:nvSpPr>
        <p:spPr>
          <a:xfrm>
            <a:off x="457200" y="1600201"/>
            <a:ext cx="8308848" cy="3872855"/>
          </a:xfrm>
          <a:prstGeom prst="rect">
            <a:avLst/>
          </a:prstGeom>
        </p:spPr>
        <p:txBody>
          <a:bodyPr wrap="square">
            <a:spAutoFit/>
          </a:bodyPr>
          <a:lstStyle/>
          <a:p>
            <a:r>
              <a:rPr lang="en-US" sz="2600" dirty="0" smtClean="0"/>
              <a:t>A nonprofit corporation is formed to carry out a public purpose, whether that be religious, educational, charitable, scientific or some other.  It is prohibited from acting in a manner that results in private</a:t>
            </a:r>
            <a:r>
              <a:rPr lang="en-US" sz="2600" dirty="0" smtClean="0">
                <a:solidFill>
                  <a:srgbClr val="C00000"/>
                </a:solidFill>
              </a:rPr>
              <a:t> inurement </a:t>
            </a:r>
            <a:r>
              <a:rPr lang="en-US" sz="2600" dirty="0" smtClean="0"/>
              <a:t>to individuals.</a:t>
            </a:r>
          </a:p>
          <a:p>
            <a:r>
              <a:rPr lang="en-US" sz="2600" dirty="0" smtClean="0"/>
              <a:t>The nonprofit organization is not “owned” by the person or persons that started it.  It is a public organization that belongs to the public at-large.  </a:t>
            </a:r>
          </a:p>
          <a:p>
            <a:r>
              <a:rPr lang="en-US" sz="2600" u="sng" dirty="0" smtClean="0"/>
              <a:t>The parties responsible to operate the organization for the stakeholders are the members of the board of directors.</a:t>
            </a:r>
          </a:p>
        </p:txBody>
      </p:sp>
    </p:spTree>
    <p:extLst>
      <p:ext uri="{BB962C8B-B14F-4D97-AF65-F5344CB8AC3E}">
        <p14:creationId xmlns:p14="http://schemas.microsoft.com/office/powerpoint/2010/main" val="4145981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19200" y="1630642"/>
            <a:ext cx="6477000" cy="4776787"/>
          </a:xfrm>
        </p:spPr>
      </p:pic>
    </p:spTree>
    <p:extLst>
      <p:ext uri="{BB962C8B-B14F-4D97-AF65-F5344CB8AC3E}">
        <p14:creationId xmlns:p14="http://schemas.microsoft.com/office/powerpoint/2010/main" val="4291234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sz="quarter" idx="1"/>
          </p:nvPr>
        </p:nvSpPr>
        <p:spPr/>
        <p:txBody>
          <a:bodyPr>
            <a:normAutofit/>
          </a:bodyPr>
          <a:lstStyle/>
          <a:p>
            <a:r>
              <a:rPr lang="en-US" dirty="0" smtClean="0"/>
              <a:t>Reducing </a:t>
            </a:r>
            <a:r>
              <a:rPr lang="en-US" dirty="0"/>
              <a:t>the likelihood or severity of some unknown occurrence that could prevent or seriously derail a nonprofit from fulfilling its mission. </a:t>
            </a:r>
            <a:endParaRPr lang="en-US" dirty="0" smtClean="0"/>
          </a:p>
          <a:p>
            <a:pPr lvl="1"/>
            <a:r>
              <a:rPr lang="en-US" dirty="0" smtClean="0"/>
              <a:t>Hiring – checking references</a:t>
            </a:r>
          </a:p>
          <a:p>
            <a:pPr lvl="1"/>
            <a:r>
              <a:rPr lang="en-US" dirty="0" smtClean="0"/>
              <a:t>Financial – establishing cash reserves, separation of duties (watch out for the “trusted employee!”)</a:t>
            </a:r>
          </a:p>
          <a:p>
            <a:pPr lvl="1"/>
            <a:r>
              <a:rPr lang="en-US" dirty="0" smtClean="0"/>
              <a:t>Data – backing up</a:t>
            </a:r>
          </a:p>
          <a:p>
            <a:pPr lvl="1"/>
            <a:r>
              <a:rPr lang="en-US" dirty="0" smtClean="0"/>
              <a:t>Accidents – ensuring a safe work environment</a:t>
            </a:r>
          </a:p>
          <a:p>
            <a:pPr lvl="1"/>
            <a:r>
              <a:rPr lang="en-US" dirty="0" smtClean="0"/>
              <a:t>Governance – ensure board members are fully trained</a:t>
            </a:r>
          </a:p>
        </p:txBody>
      </p:sp>
    </p:spTree>
    <p:extLst>
      <p:ext uri="{BB962C8B-B14F-4D97-AF65-F5344CB8AC3E}">
        <p14:creationId xmlns:p14="http://schemas.microsoft.com/office/powerpoint/2010/main" val="34245853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sz="quarter" idx="1"/>
          </p:nvPr>
        </p:nvSpPr>
        <p:spPr>
          <a:xfrm>
            <a:off x="612648" y="1600200"/>
            <a:ext cx="8378952" cy="5105400"/>
          </a:xfrm>
        </p:spPr>
        <p:txBody>
          <a:bodyPr>
            <a:normAutofit fontScale="85000" lnSpcReduction="10000"/>
          </a:bodyPr>
          <a:lstStyle/>
          <a:p>
            <a:pPr marL="0" indent="0">
              <a:buNone/>
            </a:pPr>
            <a:r>
              <a:rPr lang="en-US" dirty="0" smtClean="0"/>
              <a:t>Written Policy Statements that aid in Risk Management:</a:t>
            </a:r>
          </a:p>
          <a:p>
            <a:r>
              <a:rPr lang="en-US" dirty="0"/>
              <a:t>Confidentiality Agreement </a:t>
            </a:r>
            <a:endParaRPr lang="en-US" dirty="0" smtClean="0"/>
          </a:p>
          <a:p>
            <a:r>
              <a:rPr lang="en-US" dirty="0" smtClean="0"/>
              <a:t>Conflict </a:t>
            </a:r>
            <a:r>
              <a:rPr lang="en-US" dirty="0"/>
              <a:t>of Interest </a:t>
            </a:r>
            <a:endParaRPr lang="en-US" dirty="0" smtClean="0"/>
          </a:p>
          <a:p>
            <a:r>
              <a:rPr lang="en-US" dirty="0" smtClean="0"/>
              <a:t>Document </a:t>
            </a:r>
            <a:r>
              <a:rPr lang="en-US" dirty="0"/>
              <a:t>Retention and Destruction </a:t>
            </a:r>
            <a:endParaRPr lang="en-US" dirty="0" smtClean="0"/>
          </a:p>
          <a:p>
            <a:r>
              <a:rPr lang="en-US" dirty="0" smtClean="0"/>
              <a:t>Executive </a:t>
            </a:r>
            <a:r>
              <a:rPr lang="en-US" dirty="0"/>
              <a:t>Compensation </a:t>
            </a:r>
            <a:endParaRPr lang="en-US" dirty="0" smtClean="0"/>
          </a:p>
          <a:p>
            <a:r>
              <a:rPr lang="en-US" dirty="0" smtClean="0"/>
              <a:t>Gift </a:t>
            </a:r>
            <a:r>
              <a:rPr lang="en-US" dirty="0"/>
              <a:t>Acceptance </a:t>
            </a:r>
            <a:endParaRPr lang="en-US" dirty="0" smtClean="0"/>
          </a:p>
          <a:p>
            <a:r>
              <a:rPr lang="en-US" dirty="0" smtClean="0"/>
              <a:t>Joint </a:t>
            </a:r>
            <a:r>
              <a:rPr lang="en-US" dirty="0"/>
              <a:t>Venture and Partnership </a:t>
            </a:r>
            <a:endParaRPr lang="en-US" dirty="0" smtClean="0"/>
          </a:p>
          <a:p>
            <a:r>
              <a:rPr lang="en-US" dirty="0" smtClean="0"/>
              <a:t>Media </a:t>
            </a:r>
            <a:r>
              <a:rPr lang="en-US" dirty="0"/>
              <a:t>Spokesperson </a:t>
            </a:r>
            <a:endParaRPr lang="en-US" dirty="0" smtClean="0"/>
          </a:p>
          <a:p>
            <a:r>
              <a:rPr lang="en-US" dirty="0" smtClean="0"/>
              <a:t>Whistleblower Protection</a:t>
            </a:r>
          </a:p>
          <a:p>
            <a:pPr marL="0" indent="0">
              <a:buNone/>
            </a:pPr>
            <a:endParaRPr lang="en-US" dirty="0" smtClean="0"/>
          </a:p>
          <a:p>
            <a:r>
              <a:rPr lang="en-US" dirty="0" smtClean="0"/>
              <a:t>http</a:t>
            </a:r>
            <a:r>
              <a:rPr lang="en-US" dirty="0"/>
              <a:t>://www.councilofnonprofits.org/resources/resources-topic/risk-management-and-insurance#sthash.QBgvm9JR.dpuf</a:t>
            </a:r>
            <a:endParaRPr lang="en-US" dirty="0" smtClean="0"/>
          </a:p>
        </p:txBody>
      </p:sp>
    </p:spTree>
    <p:extLst>
      <p:ext uri="{BB962C8B-B14F-4D97-AF65-F5344CB8AC3E}">
        <p14:creationId xmlns:p14="http://schemas.microsoft.com/office/powerpoint/2010/main" val="38080387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016877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Nonprofit/Tax-Exempt Organizations</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49" y="1828802"/>
            <a:ext cx="9143051"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2" y="6324600"/>
            <a:ext cx="7736313" cy="369332"/>
          </a:xfrm>
          <a:prstGeom prst="rect">
            <a:avLst/>
          </a:prstGeom>
          <a:noFill/>
        </p:spPr>
        <p:txBody>
          <a:bodyPr wrap="none" rtlCol="0">
            <a:spAutoFit/>
          </a:bodyPr>
          <a:lstStyle/>
          <a:p>
            <a:r>
              <a:rPr lang="en-US" dirty="0" smtClean="0"/>
              <a:t>*Graph from the Nat’l Center for Charitable Statistics website:  nccsweb.urban.org</a:t>
            </a:r>
            <a:endParaRPr lang="en-US" dirty="0"/>
          </a:p>
        </p:txBody>
      </p:sp>
    </p:spTree>
    <p:extLst>
      <p:ext uri="{BB962C8B-B14F-4D97-AF65-F5344CB8AC3E}">
        <p14:creationId xmlns:p14="http://schemas.microsoft.com/office/powerpoint/2010/main" val="7153544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are we?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1,429,801 </a:t>
            </a:r>
            <a:r>
              <a:rPr lang="en-US" b="1" dirty="0"/>
              <a:t>tax-exempt organizations</a:t>
            </a:r>
            <a:r>
              <a:rPr lang="en-US" dirty="0"/>
              <a:t>, including:</a:t>
            </a:r>
          </a:p>
          <a:p>
            <a:pPr lvl="1"/>
            <a:r>
              <a:rPr lang="en-US" dirty="0"/>
              <a:t>966,599 public charities</a:t>
            </a:r>
          </a:p>
          <a:p>
            <a:pPr lvl="1"/>
            <a:r>
              <a:rPr lang="en-US" dirty="0"/>
              <a:t>96,584 private foundations</a:t>
            </a:r>
          </a:p>
          <a:p>
            <a:pPr lvl="1"/>
            <a:r>
              <a:rPr lang="en-US" dirty="0"/>
              <a:t>366,618 other types of nonprofit organizations, including chambers of commerce, fraternal organizations and civic leagues.</a:t>
            </a:r>
          </a:p>
          <a:p>
            <a:pPr lvl="2"/>
            <a:r>
              <a:rPr lang="en-US" dirty="0"/>
              <a:t>(Source: NCCS </a:t>
            </a:r>
            <a:r>
              <a:rPr lang="en-US" dirty="0">
                <a:hlinkClick r:id="rId3"/>
              </a:rPr>
              <a:t>Business Master File</a:t>
            </a:r>
            <a:r>
              <a:rPr lang="en-US" dirty="0"/>
              <a:t> 6/2014</a:t>
            </a:r>
            <a:r>
              <a:rPr lang="en-US" dirty="0" smtClean="0"/>
              <a:t>)</a:t>
            </a:r>
          </a:p>
          <a:p>
            <a:pPr marL="685800" lvl="2" indent="0">
              <a:buNone/>
            </a:pPr>
            <a:endParaRPr lang="en-US" dirty="0"/>
          </a:p>
          <a:p>
            <a:r>
              <a:rPr lang="en-US" dirty="0"/>
              <a:t>In 2010, nonprofits accounted for </a:t>
            </a:r>
            <a:r>
              <a:rPr lang="en-US" b="1" dirty="0"/>
              <a:t>9.2% of all wages and salaries</a:t>
            </a:r>
            <a:r>
              <a:rPr lang="en-US" dirty="0"/>
              <a:t> paid in the United States</a:t>
            </a:r>
            <a:r>
              <a:rPr lang="en-US" dirty="0" smtClean="0"/>
              <a:t>.  (</a:t>
            </a:r>
            <a:r>
              <a:rPr lang="en-US" dirty="0"/>
              <a:t>Source: </a:t>
            </a:r>
            <a:r>
              <a:rPr lang="en-US" i="1" dirty="0"/>
              <a:t>The Nonprofit Almanac, 2012</a:t>
            </a:r>
            <a:r>
              <a:rPr lang="en-US" dirty="0" smtClean="0"/>
              <a:t>)</a:t>
            </a:r>
          </a:p>
          <a:p>
            <a:pPr marL="0" indent="0">
              <a:buNone/>
            </a:pPr>
            <a:endParaRPr lang="en-US" dirty="0"/>
          </a:p>
          <a:p>
            <a:r>
              <a:rPr lang="en-US" dirty="0"/>
              <a:t>Nonprofit Share of </a:t>
            </a:r>
            <a:r>
              <a:rPr lang="en-US" b="1" dirty="0"/>
              <a:t>GDP was 5.5%</a:t>
            </a:r>
            <a:r>
              <a:rPr lang="en-US" dirty="0"/>
              <a:t> in 2012. (Source: </a:t>
            </a:r>
            <a:r>
              <a:rPr lang="en-US" i="1" dirty="0"/>
              <a:t>The Nonprofit Almanac, 2012</a:t>
            </a:r>
            <a:r>
              <a:rPr lang="en-US" dirty="0" smtClean="0"/>
              <a:t>)</a:t>
            </a:r>
            <a:endParaRPr lang="en-US" dirty="0"/>
          </a:p>
        </p:txBody>
      </p:sp>
    </p:spTree>
    <p:extLst>
      <p:ext uri="{BB962C8B-B14F-4D97-AF65-F5344CB8AC3E}">
        <p14:creationId xmlns:p14="http://schemas.microsoft.com/office/powerpoint/2010/main" val="1043941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are we?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In </a:t>
            </a:r>
            <a:r>
              <a:rPr lang="en-US" dirty="0"/>
              <a:t>2012, public charities reported over </a:t>
            </a:r>
            <a:r>
              <a:rPr lang="en-US" b="1" dirty="0"/>
              <a:t>$1.65 trillion in total revenues</a:t>
            </a:r>
            <a:r>
              <a:rPr lang="en-US" dirty="0"/>
              <a:t> and </a:t>
            </a:r>
            <a:r>
              <a:rPr lang="en-US" b="1" dirty="0"/>
              <a:t>$1.57 trillion in total expenses</a:t>
            </a:r>
            <a:r>
              <a:rPr lang="en-US" dirty="0"/>
              <a:t>.  Of the revenue:</a:t>
            </a:r>
          </a:p>
          <a:p>
            <a:pPr lvl="1"/>
            <a:r>
              <a:rPr lang="en-US" dirty="0"/>
              <a:t>21% came from contributions, gifts and government grants.</a:t>
            </a:r>
          </a:p>
          <a:p>
            <a:pPr lvl="1"/>
            <a:r>
              <a:rPr lang="en-US" dirty="0"/>
              <a:t>73% came from program service revenues, which include government fees and contracts.</a:t>
            </a:r>
          </a:p>
          <a:p>
            <a:pPr lvl="1"/>
            <a:r>
              <a:rPr lang="en-US" dirty="0"/>
              <a:t>6% came from "other" sources including dues, rental income, special event income, and gains or losses from goods sold.</a:t>
            </a:r>
          </a:p>
          <a:p>
            <a:pPr lvl="3"/>
            <a:r>
              <a:rPr lang="en-US" dirty="0"/>
              <a:t>(Source: </a:t>
            </a:r>
            <a:r>
              <a:rPr lang="en-US" dirty="0">
                <a:hlinkClick r:id="rId3"/>
              </a:rPr>
              <a:t>NCCS Core Files</a:t>
            </a:r>
            <a:r>
              <a:rPr lang="en-US" dirty="0"/>
              <a:t> </a:t>
            </a:r>
            <a:r>
              <a:rPr lang="en-US" dirty="0" smtClean="0"/>
              <a:t>2012</a:t>
            </a:r>
          </a:p>
          <a:p>
            <a:pPr marL="1143000" lvl="3" indent="0">
              <a:buNone/>
            </a:pPr>
            <a:endParaRPr lang="en-US" dirty="0" smtClean="0"/>
          </a:p>
          <a:p>
            <a:endParaRPr lang="en-US" dirty="0"/>
          </a:p>
        </p:txBody>
      </p:sp>
    </p:spTree>
    <p:extLst>
      <p:ext uri="{BB962C8B-B14F-4D97-AF65-F5344CB8AC3E}">
        <p14:creationId xmlns:p14="http://schemas.microsoft.com/office/powerpoint/2010/main" val="1217856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Spurt!</a:t>
            </a:r>
            <a:endParaRPr lang="en-US" dirty="0"/>
          </a:p>
        </p:txBody>
      </p:sp>
      <p:sp>
        <p:nvSpPr>
          <p:cNvPr id="3" name="Content Placeholder 2"/>
          <p:cNvSpPr>
            <a:spLocks noGrp="1"/>
          </p:cNvSpPr>
          <p:nvPr>
            <p:ph sz="quarter" idx="1"/>
          </p:nvPr>
        </p:nvSpPr>
        <p:spPr/>
        <p:txBody>
          <a:bodyPr/>
          <a:lstStyle/>
          <a:p>
            <a:pPr marL="0" indent="0">
              <a:buNone/>
            </a:pPr>
            <a:r>
              <a:rPr lang="en-US" dirty="0"/>
              <a:t>Operating Public </a:t>
            </a:r>
            <a:r>
              <a:rPr lang="en-US" dirty="0" smtClean="0"/>
              <a:t>Charities – 501 c 3’s with $25K or more in revenue</a:t>
            </a:r>
          </a:p>
          <a:p>
            <a:r>
              <a:rPr lang="en-US" dirty="0" smtClean="0"/>
              <a:t>2003:</a:t>
            </a:r>
          </a:p>
          <a:p>
            <a:pPr lvl="1"/>
            <a:r>
              <a:rPr lang="en-US" dirty="0" smtClean="0"/>
              <a:t>260,537  - 19.0% (of all nonprofits)</a:t>
            </a:r>
          </a:p>
          <a:p>
            <a:r>
              <a:rPr lang="en-US" dirty="0" smtClean="0"/>
              <a:t>2013:</a:t>
            </a:r>
          </a:p>
          <a:p>
            <a:pPr lvl="1"/>
            <a:r>
              <a:rPr lang="en-US" dirty="0" smtClean="0"/>
              <a:t>576,757	 - 40.6% </a:t>
            </a:r>
          </a:p>
          <a:p>
            <a:r>
              <a:rPr lang="en-US" b="1" dirty="0" smtClean="0">
                <a:solidFill>
                  <a:srgbClr val="C00000"/>
                </a:solidFill>
              </a:rPr>
              <a:t>Percentage Change:</a:t>
            </a:r>
            <a:endParaRPr lang="en-US" b="1" dirty="0">
              <a:solidFill>
                <a:srgbClr val="C00000"/>
              </a:solidFill>
            </a:endParaRPr>
          </a:p>
          <a:p>
            <a:pPr lvl="1"/>
            <a:r>
              <a:rPr lang="en-US" b="1" dirty="0" smtClean="0">
                <a:solidFill>
                  <a:srgbClr val="C00000"/>
                </a:solidFill>
              </a:rPr>
              <a:t>121.4% </a:t>
            </a:r>
            <a:endParaRPr lang="en-US" b="1" dirty="0">
              <a:solidFill>
                <a:srgbClr val="C00000"/>
              </a:solidFill>
            </a:endParaRPr>
          </a:p>
        </p:txBody>
      </p:sp>
    </p:spTree>
    <p:extLst>
      <p:ext uri="{BB962C8B-B14F-4D97-AF65-F5344CB8AC3E}">
        <p14:creationId xmlns:p14="http://schemas.microsoft.com/office/powerpoint/2010/main" val="4086304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Washington Nonprofits</a:t>
            </a:r>
            <a:endParaRPr lang="en-US" dirty="0"/>
          </a:p>
        </p:txBody>
      </p:sp>
      <p:sp>
        <p:nvSpPr>
          <p:cNvPr id="6" name="Content Placeholder 2"/>
          <p:cNvSpPr txBox="1">
            <a:spLocks/>
          </p:cNvSpPr>
          <p:nvPr/>
        </p:nvSpPr>
        <p:spPr>
          <a:xfrm>
            <a:off x="405801" y="1496991"/>
            <a:ext cx="7678323" cy="52086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b="1" dirty="0" smtClean="0"/>
              <a:t>16,934 ACTIVE PUBLIC CHARITIES</a:t>
            </a:r>
          </a:p>
          <a:p>
            <a:pPr marL="0" indent="0">
              <a:spcBef>
                <a:spcPts val="0"/>
              </a:spcBef>
              <a:buNone/>
            </a:pPr>
            <a:r>
              <a:rPr lang="en-US" sz="1600" b="1" dirty="0" smtClean="0"/>
              <a:t>1 FOR EVERY 397 PEOPLE               </a:t>
            </a:r>
          </a:p>
          <a:p>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smtClean="0"/>
          </a:p>
          <a:p>
            <a:pPr marL="0" indent="0">
              <a:buFont typeface="Arial"/>
              <a:buNone/>
            </a:pPr>
            <a:endParaRPr lang="en-US" sz="2400" b="1" dirty="0"/>
          </a:p>
        </p:txBody>
      </p:sp>
      <p:graphicFrame>
        <p:nvGraphicFramePr>
          <p:cNvPr id="7" name="Chart 6"/>
          <p:cNvGraphicFramePr>
            <a:graphicFrameLocks/>
          </p:cNvGraphicFramePr>
          <p:nvPr>
            <p:extLst>
              <p:ext uri="{D42A27DB-BD31-4B8C-83A1-F6EECF244321}">
                <p14:modId xmlns:p14="http://schemas.microsoft.com/office/powerpoint/2010/main" val="2068345487"/>
              </p:ext>
            </p:extLst>
          </p:nvPr>
        </p:nvGraphicFramePr>
        <p:xfrm>
          <a:off x="564446" y="2254958"/>
          <a:ext cx="8122356" cy="3928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30167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7646</TotalTime>
  <Words>1541</Words>
  <Application>Microsoft Macintosh PowerPoint</Application>
  <PresentationFormat>On-screen Show (4:3)</PresentationFormat>
  <Paragraphs>338</Paragraphs>
  <Slides>43</Slides>
  <Notes>22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Median</vt:lpstr>
      <vt:lpstr>Nonprofit Nuts &amp; Bolts</vt:lpstr>
      <vt:lpstr>Agenda</vt:lpstr>
      <vt:lpstr>Three Sectors of the Economy</vt:lpstr>
      <vt:lpstr>The Ownership Question</vt:lpstr>
      <vt:lpstr>Nonprofit/Tax-Exempt Organizations</vt:lpstr>
      <vt:lpstr>How big are we?</vt:lpstr>
      <vt:lpstr>How big are we? </vt:lpstr>
      <vt:lpstr>Growth Spurt!</vt:lpstr>
      <vt:lpstr>PowerPoint Presentation</vt:lpstr>
      <vt:lpstr>PowerPoint Presentation</vt:lpstr>
      <vt:lpstr>Governance: So many rules!!</vt:lpstr>
      <vt:lpstr>Governance</vt:lpstr>
      <vt:lpstr>Governance</vt:lpstr>
      <vt:lpstr>Governance</vt:lpstr>
      <vt:lpstr>Articles of Incorporation – WHO ARE YOU?</vt:lpstr>
      <vt:lpstr>Bylaws – HOW ARE YOU GOING TO RUN THINGS?</vt:lpstr>
      <vt:lpstr>Governance </vt:lpstr>
      <vt:lpstr>Pop Quiz!</vt:lpstr>
      <vt:lpstr>Governance &amp; Management</vt:lpstr>
      <vt:lpstr>Board / Staff </vt:lpstr>
      <vt:lpstr>Board and Staff </vt:lpstr>
      <vt:lpstr>Governance &amp; Management</vt:lpstr>
      <vt:lpstr>Legal Responsibilities of Board </vt:lpstr>
      <vt:lpstr>Organizational Structure</vt:lpstr>
      <vt:lpstr>Working with Committees</vt:lpstr>
      <vt:lpstr>Mission Creep</vt:lpstr>
      <vt:lpstr>Nonprofit Lifecycle</vt:lpstr>
      <vt:lpstr>Nonprofit Lifecycle</vt:lpstr>
      <vt:lpstr>Nonprofit Lifecycle</vt:lpstr>
      <vt:lpstr>Strategic Planning &amp; Evaluation</vt:lpstr>
      <vt:lpstr>Nonprofit Lifecycle</vt:lpstr>
      <vt:lpstr>Strategic Planning &amp; Evaluation</vt:lpstr>
      <vt:lpstr>Strategic Planning &amp; Evaluation</vt:lpstr>
      <vt:lpstr>Nonprofit Finances</vt:lpstr>
      <vt:lpstr>Nonprofit Finances</vt:lpstr>
      <vt:lpstr>Nonprofit Finances</vt:lpstr>
      <vt:lpstr>Nonprofit Finances</vt:lpstr>
      <vt:lpstr>Nonprofit Finances</vt:lpstr>
      <vt:lpstr>Nonprofit Finances</vt:lpstr>
      <vt:lpstr>Risk Management</vt:lpstr>
      <vt:lpstr>Risk Management</vt:lpstr>
      <vt:lpstr>Risk 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Nuts &amp; Bolts</dc:title>
  <dc:creator>Extra</dc:creator>
  <cp:lastModifiedBy>Julie Washburn</cp:lastModifiedBy>
  <cp:revision>83</cp:revision>
  <cp:lastPrinted>2015-01-16T05:04:07Z</cp:lastPrinted>
  <dcterms:created xsi:type="dcterms:W3CDTF">2014-08-25T16:39:18Z</dcterms:created>
  <dcterms:modified xsi:type="dcterms:W3CDTF">2015-01-16T16:07:12Z</dcterms:modified>
</cp:coreProperties>
</file>